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B9DE"/>
    <a:srgbClr val="CAE6F7"/>
    <a:srgbClr val="FBD0A2"/>
    <a:srgbClr val="C7DA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45E12-7CCA-249E-3295-609F0BC51B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C80204-CFE7-95C2-ECEB-65ED79B3AC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36DF0-85EB-5466-5B8E-21D8CA8B4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EDD4-0C6A-40CD-A9E9-5DC95285A728}" type="datetimeFigureOut">
              <a:rPr lang="en-US" smtClean="0"/>
              <a:t>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F5117-9649-F5E6-0540-111AFF12E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1FA62F-B02C-08D1-8B1A-6A4AD2581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556ED-3114-4B9E-B827-80AEEE16E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174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63FD8-40E0-0974-EB78-0FEC63C5D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0F1529-1625-8966-09F4-F686FE5AB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8AE5A8-E0E6-5A82-07D5-4832499E9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EDD4-0C6A-40CD-A9E9-5DC95285A728}" type="datetimeFigureOut">
              <a:rPr lang="en-US" smtClean="0"/>
              <a:t>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380956-5622-EB0B-F468-CA05D69E1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95E37B-F9B0-0102-875B-ECC25CA1F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556ED-3114-4B9E-B827-80AEEE16E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507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54A7DA-2512-9D61-58FA-52F0C6FFE5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C1DD7F-A684-53FF-7106-825AC12672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BC751-3A4B-F9EA-0B3B-3EC945EEB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EDD4-0C6A-40CD-A9E9-5DC95285A728}" type="datetimeFigureOut">
              <a:rPr lang="en-US" smtClean="0"/>
              <a:t>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D16001-D4B3-B86A-5C4B-17AB56F08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BF942-2F78-E8AF-E450-E97D9946F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556ED-3114-4B9E-B827-80AEEE16E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141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8B27D-D17D-3181-978E-BD0174C94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0E126-4111-5305-FDC0-2D1B8433F2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E2445F-9C3F-579A-FEC0-1198A1E72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EDD4-0C6A-40CD-A9E9-5DC95285A728}" type="datetimeFigureOut">
              <a:rPr lang="en-US" smtClean="0"/>
              <a:t>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A7C02-81F1-8BF4-8E91-DF0B0A06D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CE60CA-2AB7-D370-ED4F-A62567F89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556ED-3114-4B9E-B827-80AEEE16E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063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9AEB6-EDDD-FB92-8747-CA0185183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1C55A6-937F-816E-CCA3-276B9582B9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993B0D-6000-299F-BF47-8A5F74E53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EDD4-0C6A-40CD-A9E9-5DC95285A728}" type="datetimeFigureOut">
              <a:rPr lang="en-US" smtClean="0"/>
              <a:t>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1FB15-0387-AB5D-7011-BA1C7EF03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109EE5-0FB8-6DDE-974C-4DA8A0C5A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556ED-3114-4B9E-B827-80AEEE16E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665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D19BF-BD3F-2426-52FB-508CBD4BE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EF499-D00E-EC10-1A38-CF8E09B027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3424FA-38C1-D1C4-4FB0-FB8AB56600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97B081-E998-2990-EECD-619667082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EDD4-0C6A-40CD-A9E9-5DC95285A728}" type="datetimeFigureOut">
              <a:rPr lang="en-US" smtClean="0"/>
              <a:t>1/14/2023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42774B-E280-2247-0FE4-F7E2D8EB0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5F86C-13D8-B81F-0CC7-164CB6AB7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556ED-3114-4B9E-B827-80AEEE16E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862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94826-4F49-1FB7-87F3-F6461A72D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C387E9-088B-EA48-6998-4C4D0514C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54A481-7FE1-2DCE-D0A8-D8156CFB75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B78305-E58D-3593-B731-4BFA9CE44A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E7C1DA-2D56-5B3E-3948-74B47CF7C1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E3443-2009-D229-49AC-5427DCE4A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EDD4-0C6A-40CD-A9E9-5DC95285A728}" type="datetimeFigureOut">
              <a:rPr lang="en-US" smtClean="0"/>
              <a:t>1/14/2023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0940BA-331A-BB44-EC45-46BE97A73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BAEABA-4E04-EACC-00E7-131AB5928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556ED-3114-4B9E-B827-80AEEE16E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969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0DB81-5407-80EC-6ECA-BF86B8F0F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2A3460-D38A-A9A3-D927-D78E2BA99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EDD4-0C6A-40CD-A9E9-5DC95285A728}" type="datetimeFigureOut">
              <a:rPr lang="en-US" smtClean="0"/>
              <a:t>1/14/2023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36AD02-9C65-5A34-B89A-1EE9A1F3E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D64609-D474-CECC-5A67-F9BE325D0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556ED-3114-4B9E-B827-80AEEE16E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768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DDA110-7FF8-C4F4-96A9-64DE82BB6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EDD4-0C6A-40CD-A9E9-5DC95285A728}" type="datetimeFigureOut">
              <a:rPr lang="en-US" smtClean="0"/>
              <a:t>1/14/2023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A478FD-99C6-6B43-0EEB-DE7D8C996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495B59-027F-B762-7CCB-FEC966DC1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556ED-3114-4B9E-B827-80AEEE16E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597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7A705-EADE-AFAF-AED4-3F9A308E4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12218-9938-A33C-259E-AB7C0B1C9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354087-1CCC-1336-B9B4-4A43F57000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0C6C7E-035C-10C4-1B81-5A00D181A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EDD4-0C6A-40CD-A9E9-5DC95285A728}" type="datetimeFigureOut">
              <a:rPr lang="en-US" smtClean="0"/>
              <a:t>1/14/2023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67B64C-7DF1-03CA-DA57-FE3D0D684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375F83-B373-B307-7E70-6386E2AA2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556ED-3114-4B9E-B827-80AEEE16E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101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FD3EB-49AE-72E7-AA92-111B855AA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BAE33C-74EC-D034-8640-979FF7D35D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1E8EB9-0BB5-5FC7-E44F-381B3AC920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5D55BC-1BEC-AB7C-CD2D-810C6F9E0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EDD4-0C6A-40CD-A9E9-5DC95285A728}" type="datetimeFigureOut">
              <a:rPr lang="en-US" smtClean="0"/>
              <a:t>1/14/2023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FF6FEC-8C2C-6559-BC82-E0E8134E3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EFC59D-1320-9338-BEC1-723F48227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556ED-3114-4B9E-B827-80AEEE16E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240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A1AAA2-B0D8-18C0-1162-352E3B24F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8E5DBF-1553-D877-BF72-1B6E62E7DE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CF5FFE-7F9E-5649-B9ED-8848705FE7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AEDD4-0C6A-40CD-A9E9-5DC95285A728}" type="datetimeFigureOut">
              <a:rPr lang="en-US" smtClean="0"/>
              <a:t>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718058-9629-1129-80C1-751569217A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6B0E45-8567-F658-79EA-63D7C08040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556ED-3114-4B9E-B827-80AEEE16E2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751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CF6E42-EAAB-9390-6158-8DDDA5193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7909" y="6411833"/>
            <a:ext cx="854091" cy="44616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7694091-FC0C-EEC8-9F6C-3F8248191A78}"/>
              </a:ext>
            </a:extLst>
          </p:cNvPr>
          <p:cNvSpPr/>
          <p:nvPr/>
        </p:nvSpPr>
        <p:spPr>
          <a:xfrm>
            <a:off x="-2" y="-25859"/>
            <a:ext cx="12191999" cy="1546382"/>
          </a:xfrm>
          <a:prstGeom prst="rect">
            <a:avLst/>
          </a:prstGeom>
          <a:solidFill>
            <a:srgbClr val="02B9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E3FCEF-5220-BCC9-5FF6-2AD7E02028B1}"/>
              </a:ext>
            </a:extLst>
          </p:cNvPr>
          <p:cNvSpPr txBox="1"/>
          <p:nvPr/>
        </p:nvSpPr>
        <p:spPr>
          <a:xfrm>
            <a:off x="3148610" y="340688"/>
            <a:ext cx="57290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1" i="0" u="none" strike="noStrike" baseline="0">
                <a:solidFill>
                  <a:schemeClr val="bg1"/>
                </a:solidFill>
                <a:latin typeface="AgoraSansSKC-UltraBlack"/>
              </a:rPr>
              <a:t>ГРЧКИ ПОЛИСИ</a:t>
            </a:r>
            <a:endParaRPr lang="en-US" sz="5400" b="1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0F28999-AF97-9239-AED7-998DF84D62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28" b="97558" l="5014" r="8983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62823" y="3534133"/>
            <a:ext cx="2857145" cy="30959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06B3092-6F39-C1BB-8166-9A177F0F0850}"/>
              </a:ext>
            </a:extLst>
          </p:cNvPr>
          <p:cNvSpPr txBox="1"/>
          <p:nvPr/>
        </p:nvSpPr>
        <p:spPr>
          <a:xfrm>
            <a:off x="1911658" y="1994671"/>
            <a:ext cx="275947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5400" b="1" i="0" u="none" strike="noStrike" kern="1200" cap="none" spc="0" normalizeH="0" baseline="0" noProof="0">
                <a:ln>
                  <a:noFill/>
                </a:ln>
                <a:solidFill>
                  <a:srgbClr val="02B9DE"/>
                </a:solidFill>
                <a:effectLst/>
                <a:uLnTx/>
                <a:uFillTx/>
                <a:latin typeface="AgoraSansSKC-UltraBlack"/>
              </a:rPr>
              <a:t>СПАРТА</a:t>
            </a:r>
            <a:endParaRPr lang="en-US">
              <a:solidFill>
                <a:srgbClr val="02B9DE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542447-BBD0-674C-5D7A-F8C0537AD9C6}"/>
              </a:ext>
            </a:extLst>
          </p:cNvPr>
          <p:cNvSpPr txBox="1"/>
          <p:nvPr/>
        </p:nvSpPr>
        <p:spPr>
          <a:xfrm>
            <a:off x="7725792" y="1984969"/>
            <a:ext cx="25545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5400" b="1" i="0" u="none" strike="noStrike" kern="1200" cap="none" spc="0" normalizeH="0" baseline="0" noProof="0">
                <a:ln>
                  <a:noFill/>
                </a:ln>
                <a:solidFill>
                  <a:srgbClr val="02B9DE"/>
                </a:solidFill>
                <a:effectLst/>
                <a:uLnTx/>
                <a:uFillTx/>
                <a:latin typeface="AgoraSansSKC-UltraBlack"/>
              </a:rPr>
              <a:t>АТИНА</a:t>
            </a:r>
            <a:endParaRPr lang="en-US">
              <a:solidFill>
                <a:srgbClr val="02B9DE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569B4AC-98F9-DB6D-A54F-77E882D217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88" b="100000" l="0" r="9923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637015" y="3372746"/>
            <a:ext cx="2228095" cy="3039087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303878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5976D0B-E9EF-CBC8-D844-1B447CDEA37D}"/>
              </a:ext>
            </a:extLst>
          </p:cNvPr>
          <p:cNvSpPr/>
          <p:nvPr/>
        </p:nvSpPr>
        <p:spPr>
          <a:xfrm>
            <a:off x="-2" y="-25859"/>
            <a:ext cx="12191999" cy="795300"/>
          </a:xfrm>
          <a:prstGeom prst="rect">
            <a:avLst/>
          </a:prstGeom>
          <a:solidFill>
            <a:srgbClr val="02B9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F60427-50F7-F849-83C1-53722AA74CDB}"/>
              </a:ext>
            </a:extLst>
          </p:cNvPr>
          <p:cNvSpPr txBox="1"/>
          <p:nvPr/>
        </p:nvSpPr>
        <p:spPr>
          <a:xfrm>
            <a:off x="633613" y="0"/>
            <a:ext cx="1070429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i="0" u="none" strike="noStrike" baseline="0">
                <a:solidFill>
                  <a:schemeClr val="bg1"/>
                </a:solidFill>
                <a:latin typeface="AgoraSansSKC-UltraBlack"/>
              </a:rPr>
              <a:t>ГРЧКИ ПОЛИСИ – СПАРТА И АТИНА</a:t>
            </a:r>
            <a:endParaRPr lang="en-US" sz="4400" b="1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C595CA-FE7B-E339-F1FF-2232BE579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290" y="2054025"/>
            <a:ext cx="1845537" cy="3533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459C136-9060-AEAD-5163-7BC383194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3163" y="2027027"/>
            <a:ext cx="5162199" cy="3560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BA026E2-24B3-F051-3585-3114F9459FD9}"/>
              </a:ext>
            </a:extLst>
          </p:cNvPr>
          <p:cNvSpPr txBox="1"/>
          <p:nvPr/>
        </p:nvSpPr>
        <p:spPr>
          <a:xfrm>
            <a:off x="633613" y="1136624"/>
            <a:ext cx="112358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2B9DE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sr-Cyrl-R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Размис</a:t>
            </a:r>
            <a:r>
              <a:rPr lang="sr-Cyrl-RS" sz="2800">
                <a:solidFill>
                  <a:prstClr val="black"/>
                </a:solidFill>
                <a:latin typeface="Calibri" panose="020F0502020204030204"/>
              </a:rPr>
              <a:t>ли који је заједнички именитељ за скулптуру и град са слика.</a:t>
            </a:r>
            <a:endParaRPr kumimoji="0" lang="sr-Latn-R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D67D21E-513B-EE22-6F07-FFEF05AF4289}"/>
              </a:ext>
            </a:extLst>
          </p:cNvPr>
          <p:cNvSpPr txBox="1"/>
          <p:nvPr/>
        </p:nvSpPr>
        <p:spPr>
          <a:xfrm>
            <a:off x="633613" y="5954815"/>
            <a:ext cx="112358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2B9DE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sr-Cyrl-RS" sz="2800" b="1">
                <a:solidFill>
                  <a:srgbClr val="02B9DE"/>
                </a:solidFill>
                <a:latin typeface="Calibri" panose="020F0502020204030204"/>
              </a:rPr>
              <a:t>Атина</a:t>
            </a:r>
            <a:r>
              <a:rPr lang="sr-Latn-RS" sz="280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sr-Cyrl-RS" sz="2800">
                <a:solidFill>
                  <a:prstClr val="black"/>
                </a:solidFill>
                <a:latin typeface="Calibri" panose="020F0502020204030204"/>
              </a:rPr>
              <a:t>је била један од најзначајнијих грчких </a:t>
            </a:r>
            <a:r>
              <a:rPr lang="sr-Cyrl-RS" sz="2800" b="1">
                <a:solidFill>
                  <a:prstClr val="black"/>
                </a:solidFill>
                <a:latin typeface="Calibri" panose="020F0502020204030204"/>
              </a:rPr>
              <a:t>полиса</a:t>
            </a:r>
            <a:r>
              <a:rPr lang="sr-Cyrl-RS" sz="2800">
                <a:solidFill>
                  <a:prstClr val="black"/>
                </a:solidFill>
                <a:latin typeface="Calibri" panose="020F0502020204030204"/>
              </a:rPr>
              <a:t>.</a:t>
            </a:r>
            <a:endParaRPr kumimoji="0" lang="sr-Latn-R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74D4221-C09D-CE2D-C210-EB88F640CF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37909" y="6411833"/>
            <a:ext cx="854091" cy="446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36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05A4D0-9E10-182F-8466-37EDC054D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842" y="769441"/>
            <a:ext cx="7788315" cy="60584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7ECA6F-8246-4B0D-C224-332A78EFA474}"/>
              </a:ext>
            </a:extLst>
          </p:cNvPr>
          <p:cNvSpPr/>
          <p:nvPr/>
        </p:nvSpPr>
        <p:spPr>
          <a:xfrm>
            <a:off x="-2" y="-25859"/>
            <a:ext cx="12191999" cy="795300"/>
          </a:xfrm>
          <a:prstGeom prst="rect">
            <a:avLst/>
          </a:prstGeom>
          <a:solidFill>
            <a:srgbClr val="02B9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1CCE74-26C0-143D-8FE8-5169AB753415}"/>
              </a:ext>
            </a:extLst>
          </p:cNvPr>
          <p:cNvSpPr txBox="1"/>
          <p:nvPr/>
        </p:nvSpPr>
        <p:spPr>
          <a:xfrm>
            <a:off x="633613" y="0"/>
            <a:ext cx="1070429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i="0" u="none" strike="noStrike" baseline="0">
                <a:solidFill>
                  <a:schemeClr val="bg1"/>
                </a:solidFill>
                <a:latin typeface="AgoraSansSKC-UltraBlack"/>
              </a:rPr>
              <a:t>ГРЧКИ ПОЛИСИ – СПАРТА И АТИНА</a:t>
            </a:r>
            <a:endParaRPr lang="en-US" sz="4400" b="1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A18545-45DE-FF05-18C5-7B303255D9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7909" y="6411833"/>
            <a:ext cx="854091" cy="44616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E550E6C-3414-9BAF-4E79-29B222C629DC}"/>
              </a:ext>
            </a:extLst>
          </p:cNvPr>
          <p:cNvSpPr/>
          <p:nvPr/>
        </p:nvSpPr>
        <p:spPr>
          <a:xfrm>
            <a:off x="2249757" y="795300"/>
            <a:ext cx="7750206" cy="6032566"/>
          </a:xfrm>
          <a:prstGeom prst="rect">
            <a:avLst/>
          </a:prstGeom>
          <a:noFill/>
          <a:ln w="38100">
            <a:solidFill>
              <a:srgbClr val="CAE6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3">
            <a:extLst>
              <a:ext uri="{FF2B5EF4-FFF2-40B4-BE49-F238E27FC236}">
                <a16:creationId xmlns:a16="http://schemas.microsoft.com/office/drawing/2014/main" id="{13B1272A-A5A0-6FFE-1F0A-9D62504CA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5897065" y="3773348"/>
            <a:ext cx="4025598" cy="901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phic 3">
            <a:extLst>
              <a:ext uri="{FF2B5EF4-FFF2-40B4-BE49-F238E27FC236}">
                <a16:creationId xmlns:a16="http://schemas.microsoft.com/office/drawing/2014/main" id="{D6441D72-1160-AF41-2EA2-1B7383DC6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07951">
            <a:off x="1366531" y="4412782"/>
            <a:ext cx="3357020" cy="98656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81C80EC-9CBC-A261-2695-0EEDE9B6E872}"/>
              </a:ext>
            </a:extLst>
          </p:cNvPr>
          <p:cNvSpPr txBox="1"/>
          <p:nvPr/>
        </p:nvSpPr>
        <p:spPr>
          <a:xfrm>
            <a:off x="199016" y="2828835"/>
            <a:ext cx="2846025" cy="1200329"/>
          </a:xfrm>
          <a:prstGeom prst="rect">
            <a:avLst/>
          </a:prstGeom>
          <a:solidFill>
            <a:srgbClr val="C7DAB2"/>
          </a:solidFill>
          <a:ln w="2857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sr-Cyrl-RS" sz="1800" b="1">
                <a:solidFill>
                  <a:prstClr val="black"/>
                </a:solidFill>
                <a:latin typeface="Calibri" panose="020F0502020204030204"/>
              </a:rPr>
              <a:t>Дорци</a:t>
            </a:r>
          </a:p>
          <a:p>
            <a:pPr marL="285750" indent="-285750">
              <a:buFontTx/>
              <a:buChar char="-"/>
            </a:pPr>
            <a:r>
              <a:rPr lang="sr-Cyrl-RS" b="1">
                <a:solidFill>
                  <a:prstClr val="black"/>
                </a:solidFill>
                <a:latin typeface="Calibri" panose="020F0502020204030204"/>
              </a:rPr>
              <a:t>п</a:t>
            </a:r>
            <a:r>
              <a:rPr lang="sr-Cyrl-RS" sz="1800" b="1">
                <a:solidFill>
                  <a:prstClr val="black"/>
                </a:solidFill>
                <a:latin typeface="Calibri" panose="020F0502020204030204"/>
              </a:rPr>
              <a:t>олуострво Пелопонез</a:t>
            </a:r>
          </a:p>
          <a:p>
            <a:pPr marL="285750" indent="-285750">
              <a:buFontTx/>
              <a:buChar char="-"/>
            </a:pPr>
            <a:r>
              <a:rPr lang="sr-Cyrl-RS" b="1">
                <a:solidFill>
                  <a:prstClr val="black"/>
                </a:solidFill>
                <a:latin typeface="Calibri" panose="020F0502020204030204"/>
              </a:rPr>
              <a:t>област Лаконија</a:t>
            </a:r>
            <a:endParaRPr lang="sr-Cyrl-RS" sz="1800" b="1">
              <a:solidFill>
                <a:prstClr val="black"/>
              </a:solidFill>
              <a:latin typeface="Calibri" panose="020F0502020204030204"/>
            </a:endParaRPr>
          </a:p>
          <a:p>
            <a:pPr marL="285750" indent="-285750">
              <a:buFontTx/>
              <a:buChar char="-"/>
            </a:pPr>
            <a:r>
              <a:rPr lang="sr-Cyrl-RS" b="1">
                <a:solidFill>
                  <a:prstClr val="black"/>
                </a:solidFill>
                <a:latin typeface="Calibri" panose="020F0502020204030204"/>
              </a:rPr>
              <a:t>долина реке Еуроте</a:t>
            </a:r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917111-56EF-5036-544B-706EF6663DC9}"/>
              </a:ext>
            </a:extLst>
          </p:cNvPr>
          <p:cNvSpPr txBox="1"/>
          <p:nvPr/>
        </p:nvSpPr>
        <p:spPr>
          <a:xfrm>
            <a:off x="9245924" y="2484487"/>
            <a:ext cx="2846025" cy="1200329"/>
          </a:xfrm>
          <a:prstGeom prst="rect">
            <a:avLst/>
          </a:prstGeom>
          <a:solidFill>
            <a:srgbClr val="FBD0A2"/>
          </a:solidFill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sr-Cyrl-RS" sz="1800" b="1">
                <a:solidFill>
                  <a:prstClr val="black"/>
                </a:solidFill>
                <a:latin typeface="Calibri" panose="020F0502020204030204"/>
              </a:rPr>
              <a:t>Јонци</a:t>
            </a:r>
          </a:p>
          <a:p>
            <a:pPr marL="285750" indent="-285750">
              <a:buFontTx/>
              <a:buChar char="-"/>
            </a:pPr>
            <a:r>
              <a:rPr lang="sr-Cyrl-RS" b="1">
                <a:solidFill>
                  <a:prstClr val="black"/>
                </a:solidFill>
                <a:latin typeface="Calibri" panose="020F0502020204030204"/>
              </a:rPr>
              <a:t>п</a:t>
            </a:r>
            <a:r>
              <a:rPr lang="sr-Cyrl-RS" sz="1800" b="1">
                <a:solidFill>
                  <a:prstClr val="black"/>
                </a:solidFill>
                <a:latin typeface="Calibri" panose="020F0502020204030204"/>
              </a:rPr>
              <a:t>олуострво Атика</a:t>
            </a:r>
          </a:p>
          <a:p>
            <a:pPr marL="285750" indent="-285750">
              <a:buFontTx/>
              <a:buChar char="-"/>
            </a:pPr>
            <a:r>
              <a:rPr lang="sr-Cyrl-RS" b="1">
                <a:solidFill>
                  <a:prstClr val="black"/>
                </a:solidFill>
                <a:latin typeface="Calibri" panose="020F0502020204030204"/>
              </a:rPr>
              <a:t>излаз на море преко луке Пиреј</a:t>
            </a:r>
            <a:endParaRPr lang="sr-Cyrl-RS" sz="1800" b="1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7283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A1FE26B-2EE2-D6BE-D79F-789DD9013F69}"/>
              </a:ext>
            </a:extLst>
          </p:cNvPr>
          <p:cNvSpPr/>
          <p:nvPr/>
        </p:nvSpPr>
        <p:spPr>
          <a:xfrm>
            <a:off x="-2" y="-25859"/>
            <a:ext cx="12191999" cy="795300"/>
          </a:xfrm>
          <a:prstGeom prst="rect">
            <a:avLst/>
          </a:prstGeom>
          <a:solidFill>
            <a:srgbClr val="02B9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092D14-A8B7-C45E-F786-394277AD9714}"/>
              </a:ext>
            </a:extLst>
          </p:cNvPr>
          <p:cNvSpPr txBox="1"/>
          <p:nvPr/>
        </p:nvSpPr>
        <p:spPr>
          <a:xfrm>
            <a:off x="633613" y="0"/>
            <a:ext cx="1070429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i="0" u="none" strike="noStrike" baseline="0">
                <a:solidFill>
                  <a:schemeClr val="bg1"/>
                </a:solidFill>
                <a:latin typeface="AgoraSansSKC-UltraBlack"/>
              </a:rPr>
              <a:t>ГРЧКИ ПОЛИСИ – СПАРТА И АТИНА</a:t>
            </a:r>
            <a:endParaRPr lang="en-US" sz="4400" b="1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845EE3-B007-5B55-7BA0-00E9267DBD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7909" y="6411833"/>
            <a:ext cx="854091" cy="4461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2C30D2-2735-EB4A-C30A-38D55B229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83" y="1647666"/>
            <a:ext cx="4795305" cy="47641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9E00980-E82D-35CC-AE9D-D6F3A5E55D8F}"/>
              </a:ext>
            </a:extLst>
          </p:cNvPr>
          <p:cNvSpPr txBox="1"/>
          <p:nvPr/>
        </p:nvSpPr>
        <p:spPr>
          <a:xfrm>
            <a:off x="7558196" y="1068698"/>
            <a:ext cx="17123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4000" b="1">
                <a:solidFill>
                  <a:srgbClr val="00B0F0"/>
                </a:solidFill>
              </a:rPr>
              <a:t>Спарта</a:t>
            </a:r>
            <a:endParaRPr lang="en-US" sz="4000" b="1">
              <a:solidFill>
                <a:srgbClr val="00B0F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6D0149-9577-65E4-050A-C40724148296}"/>
              </a:ext>
            </a:extLst>
          </p:cNvPr>
          <p:cNvSpPr txBox="1"/>
          <p:nvPr/>
        </p:nvSpPr>
        <p:spPr>
          <a:xfrm>
            <a:off x="6097480" y="1845116"/>
            <a:ext cx="609452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sr-Cyrl-RS" sz="2800" b="1">
                <a:solidFill>
                  <a:prstClr val="black"/>
                </a:solidFill>
                <a:latin typeface="Calibri" panose="020F0502020204030204"/>
              </a:rPr>
              <a:t>Војничка дисциплина</a:t>
            </a:r>
          </a:p>
          <a:p>
            <a:pPr marL="285750" indent="-285750">
              <a:buFontTx/>
              <a:buChar char="-"/>
            </a:pPr>
            <a:r>
              <a:rPr lang="sr-Cyrl-RS" sz="2800" b="1">
                <a:solidFill>
                  <a:prstClr val="black"/>
                </a:solidFill>
                <a:latin typeface="Calibri" panose="020F0502020204030204"/>
              </a:rPr>
              <a:t>Аристократско уређење</a:t>
            </a:r>
          </a:p>
          <a:p>
            <a:pPr marL="285750" indent="-285750">
              <a:buFontTx/>
              <a:buChar char="-"/>
            </a:pPr>
            <a:r>
              <a:rPr lang="ru-RU" sz="2800" b="1">
                <a:solidFill>
                  <a:prstClr val="black"/>
                </a:solidFill>
                <a:latin typeface="Calibri" panose="020F0502020204030204"/>
              </a:rPr>
              <a:t>Спартијати, перијеци, хелоти</a:t>
            </a:r>
          </a:p>
          <a:p>
            <a:pPr marL="285750" indent="-285750">
              <a:buFontTx/>
              <a:buChar char="-"/>
            </a:pPr>
            <a:r>
              <a:rPr lang="ru-RU" sz="2800" b="1">
                <a:solidFill>
                  <a:prstClr val="black"/>
                </a:solidFill>
                <a:latin typeface="Calibri" panose="020F0502020204030204"/>
              </a:rPr>
              <a:t>Два краља, герузија, скупштина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11B0B2-C838-9024-F00F-8F10336515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200" y="3660998"/>
            <a:ext cx="4772691" cy="263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64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6E22815-0506-BBA0-8B05-0496D00B37B0}"/>
              </a:ext>
            </a:extLst>
          </p:cNvPr>
          <p:cNvSpPr/>
          <p:nvPr/>
        </p:nvSpPr>
        <p:spPr>
          <a:xfrm>
            <a:off x="-2" y="-25859"/>
            <a:ext cx="12191999" cy="795300"/>
          </a:xfrm>
          <a:prstGeom prst="rect">
            <a:avLst/>
          </a:prstGeom>
          <a:solidFill>
            <a:srgbClr val="02B9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4C0F4D-14D7-F6B7-9260-196DB3DEA92A}"/>
              </a:ext>
            </a:extLst>
          </p:cNvPr>
          <p:cNvSpPr txBox="1"/>
          <p:nvPr/>
        </p:nvSpPr>
        <p:spPr>
          <a:xfrm>
            <a:off x="633613" y="0"/>
            <a:ext cx="1070429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i="0" u="none" strike="noStrike" baseline="0">
                <a:solidFill>
                  <a:schemeClr val="bg1"/>
                </a:solidFill>
                <a:latin typeface="AgoraSansSKC-UltraBlack"/>
              </a:rPr>
              <a:t>ГРЧКИ ПОЛИСИ – СПАРТА И АТИНА</a:t>
            </a:r>
            <a:endParaRPr lang="en-US" sz="4400" b="1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E966F5-AA40-ECEA-6641-CDFC7220F30C}"/>
              </a:ext>
            </a:extLst>
          </p:cNvPr>
          <p:cNvSpPr txBox="1"/>
          <p:nvPr/>
        </p:nvSpPr>
        <p:spPr>
          <a:xfrm>
            <a:off x="7558196" y="1068698"/>
            <a:ext cx="14931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4000" b="1">
                <a:solidFill>
                  <a:srgbClr val="00B0F0"/>
                </a:solidFill>
              </a:rPr>
              <a:t>Атина</a:t>
            </a:r>
            <a:endParaRPr lang="en-US" sz="4000" b="1">
              <a:solidFill>
                <a:srgbClr val="00B0F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5F76B8-DC3B-864A-52F0-C3BFC95CC4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7909" y="6411833"/>
            <a:ext cx="854091" cy="4461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BC0FEC-F3D1-A4F6-4C81-06603B235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83" y="1647666"/>
            <a:ext cx="4704678" cy="465121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637744-5B06-9EC7-0F2C-0C4DB6A1B130}"/>
              </a:ext>
            </a:extLst>
          </p:cNvPr>
          <p:cNvSpPr txBox="1"/>
          <p:nvPr/>
        </p:nvSpPr>
        <p:spPr>
          <a:xfrm>
            <a:off x="6097480" y="1845116"/>
            <a:ext cx="609452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sr-Cyrl-RS" sz="2800" b="1">
                <a:solidFill>
                  <a:prstClr val="black"/>
                </a:solidFill>
              </a:rPr>
              <a:t>Моћна флота</a:t>
            </a:r>
          </a:p>
          <a:p>
            <a:pPr marL="285750" indent="-285750">
              <a:buFontTx/>
              <a:buChar char="-"/>
            </a:pPr>
            <a:r>
              <a:rPr lang="sr-Cyrl-RS" sz="2800" b="1">
                <a:solidFill>
                  <a:prstClr val="black"/>
                </a:solidFill>
              </a:rPr>
              <a:t>Демократско уређење</a:t>
            </a:r>
            <a:endParaRPr lang="sr-Cyrl-RS" sz="2800" b="1">
              <a:solidFill>
                <a:prstClr val="black"/>
              </a:solidFill>
              <a:latin typeface="Calibri" panose="020F0502020204030204"/>
            </a:endParaRPr>
          </a:p>
          <a:p>
            <a:pPr marL="285750" indent="-285750">
              <a:buFontTx/>
              <a:buChar char="-"/>
            </a:pPr>
            <a:r>
              <a:rPr lang="ru-RU" sz="2800" b="1">
                <a:solidFill>
                  <a:prstClr val="black"/>
                </a:solidFill>
              </a:rPr>
              <a:t>Еупатриди, демос, робови</a:t>
            </a:r>
          </a:p>
          <a:p>
            <a:pPr marL="285750" indent="-285750">
              <a:buFontTx/>
              <a:buChar char="-"/>
            </a:pPr>
            <a:r>
              <a:rPr lang="ru-RU" sz="2800" b="1">
                <a:solidFill>
                  <a:prstClr val="black"/>
                </a:solidFill>
              </a:rPr>
              <a:t>У почетку краљ, а касније архонти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3075A63-9FFA-6148-D5D3-CD8833838E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390" y="3635842"/>
            <a:ext cx="4767918" cy="26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7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E3D96B-05A2-822F-A4D4-C8ADE217D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7909" y="6411833"/>
            <a:ext cx="854091" cy="44616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84A2E86-1F1D-372F-03D6-D5813B0A31BB}"/>
              </a:ext>
            </a:extLst>
          </p:cNvPr>
          <p:cNvSpPr/>
          <p:nvPr/>
        </p:nvSpPr>
        <p:spPr>
          <a:xfrm>
            <a:off x="-2" y="-25859"/>
            <a:ext cx="12191999" cy="795300"/>
          </a:xfrm>
          <a:prstGeom prst="rect">
            <a:avLst/>
          </a:prstGeom>
          <a:solidFill>
            <a:srgbClr val="02B9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F7BB51-B3DF-484B-3178-187D25993E42}"/>
              </a:ext>
            </a:extLst>
          </p:cNvPr>
          <p:cNvSpPr txBox="1"/>
          <p:nvPr/>
        </p:nvSpPr>
        <p:spPr>
          <a:xfrm>
            <a:off x="633613" y="0"/>
            <a:ext cx="1070429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i="0" u="none" strike="noStrike" baseline="0">
                <a:solidFill>
                  <a:schemeClr val="bg1"/>
                </a:solidFill>
                <a:latin typeface="AgoraSansSKC-UltraBlack"/>
              </a:rPr>
              <a:t>ГРЧКИ ПОЛИСИ – СПАРТА И АТИНА</a:t>
            </a:r>
            <a:endParaRPr lang="en-US" sz="4400" b="1">
              <a:solidFill>
                <a:schemeClr val="bg1"/>
              </a:solidFill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E8813B2-1F4E-C0C2-31F2-90FFE98186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970107"/>
              </p:ext>
            </p:extLst>
          </p:nvPr>
        </p:nvGraphicFramePr>
        <p:xfrm>
          <a:off x="2120777" y="2624204"/>
          <a:ext cx="8127999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6520">
                  <a:extLst>
                    <a:ext uri="{9D8B030D-6E8A-4147-A177-3AD203B41FA5}">
                      <a16:colId xmlns:a16="http://schemas.microsoft.com/office/drawing/2014/main" val="3986979953"/>
                    </a:ext>
                  </a:extLst>
                </a:gridCol>
                <a:gridCol w="3080552">
                  <a:extLst>
                    <a:ext uri="{9D8B030D-6E8A-4147-A177-3AD203B41FA5}">
                      <a16:colId xmlns:a16="http://schemas.microsoft.com/office/drawing/2014/main" val="3426035341"/>
                    </a:ext>
                  </a:extLst>
                </a:gridCol>
                <a:gridCol w="3270927">
                  <a:extLst>
                    <a:ext uri="{9D8B030D-6E8A-4147-A177-3AD203B41FA5}">
                      <a16:colId xmlns:a16="http://schemas.microsoft.com/office/drawing/2014/main" val="2506840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b="1"/>
                        <a:t>Спарта</a:t>
                      </a:r>
                      <a:endParaRPr lang="en-US" b="1"/>
                    </a:p>
                  </a:txBody>
                  <a:tcPr>
                    <a:solidFill>
                      <a:srgbClr val="CAE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b="1"/>
                        <a:t>Атина</a:t>
                      </a:r>
                      <a:endParaRPr lang="en-US" b="1"/>
                    </a:p>
                  </a:txBody>
                  <a:tcPr>
                    <a:solidFill>
                      <a:srgbClr val="CAE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959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RS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Уређење</a:t>
                      </a:r>
                      <a:endParaRPr lang="en-US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/>
                        <a:t>демократско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7280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RS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Аристократе</a:t>
                      </a:r>
                      <a:endParaRPr lang="en-US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9989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RS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Слободни људи</a:t>
                      </a:r>
                      <a:endParaRPr lang="en-US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/>
                        <a:t>перијеци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905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RS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Робови</a:t>
                      </a:r>
                      <a:endParaRPr lang="en-US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/>
                        <a:t>робови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2725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RS">
                          <a:solidFill>
                            <a:srgbClr val="FF0000"/>
                          </a:solidFill>
                        </a:rPr>
                        <a:t>Јачи део војске</a:t>
                      </a:r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Cyrl-RS"/>
                        <a:t>копнена војска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604097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696D28B-91D8-C776-B6A9-A96486F58D52}"/>
              </a:ext>
            </a:extLst>
          </p:cNvPr>
          <p:cNvSpPr txBox="1"/>
          <p:nvPr/>
        </p:nvSpPr>
        <p:spPr>
          <a:xfrm>
            <a:off x="3894899" y="2975193"/>
            <a:ext cx="17246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>
                <a:solidFill>
                  <a:prstClr val="black"/>
                </a:solidFill>
                <a:latin typeface="Calibri" panose="020F0502020204030204"/>
              </a:rPr>
              <a:t>аристократско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EDF05C-D84A-BBBD-9803-A8D6CC9FA186}"/>
              </a:ext>
            </a:extLst>
          </p:cNvPr>
          <p:cNvSpPr txBox="1"/>
          <p:nvPr/>
        </p:nvSpPr>
        <p:spPr>
          <a:xfrm>
            <a:off x="2032001" y="1703040"/>
            <a:ext cx="6094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Cyrl-RS" sz="2800" b="1">
                <a:solidFill>
                  <a:prstClr val="black"/>
                </a:solidFill>
                <a:latin typeface="Calibri" panose="020F0502020204030204"/>
              </a:rPr>
              <a:t>Допуни табелу.</a:t>
            </a:r>
            <a:endParaRPr kumimoji="0" lang="sr-Cyrl-R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13DDDD-EB00-0DEB-D15D-9B4A783C1EBA}"/>
              </a:ext>
            </a:extLst>
          </p:cNvPr>
          <p:cNvSpPr txBox="1"/>
          <p:nvPr/>
        </p:nvSpPr>
        <p:spPr>
          <a:xfrm>
            <a:off x="3894899" y="3351321"/>
            <a:ext cx="17246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>
                <a:solidFill>
                  <a:prstClr val="black"/>
                </a:solidFill>
                <a:latin typeface="Calibri" panose="020F0502020204030204"/>
              </a:rPr>
              <a:t>спартијати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DA235C-9018-79CE-C03B-1F8CD69F373B}"/>
              </a:ext>
            </a:extLst>
          </p:cNvPr>
          <p:cNvSpPr txBox="1"/>
          <p:nvPr/>
        </p:nvSpPr>
        <p:spPr>
          <a:xfrm>
            <a:off x="6976930" y="3351321"/>
            <a:ext cx="17246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>
                <a:solidFill>
                  <a:prstClr val="black"/>
                </a:solidFill>
                <a:latin typeface="Calibri" panose="020F0502020204030204"/>
              </a:rPr>
              <a:t>еупатриди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6A77AE-F9EE-4E04-4F60-CDC45FE82799}"/>
              </a:ext>
            </a:extLst>
          </p:cNvPr>
          <p:cNvSpPr txBox="1"/>
          <p:nvPr/>
        </p:nvSpPr>
        <p:spPr>
          <a:xfrm>
            <a:off x="6976930" y="3711691"/>
            <a:ext cx="17246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>
                <a:solidFill>
                  <a:prstClr val="black"/>
                </a:solidFill>
                <a:latin typeface="Calibri" panose="020F0502020204030204"/>
              </a:rPr>
              <a:t>демос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B4612A-67E0-C4B6-E8CD-B329566898A6}"/>
              </a:ext>
            </a:extLst>
          </p:cNvPr>
          <p:cNvSpPr txBox="1"/>
          <p:nvPr/>
        </p:nvSpPr>
        <p:spPr>
          <a:xfrm>
            <a:off x="3918147" y="4115956"/>
            <a:ext cx="17246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>
                <a:solidFill>
                  <a:prstClr val="black"/>
                </a:solidFill>
                <a:latin typeface="Calibri" panose="020F0502020204030204"/>
              </a:rPr>
              <a:t>хелоти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DF00C7A-3A26-6DD9-2084-77B3B1ECD679}"/>
              </a:ext>
            </a:extLst>
          </p:cNvPr>
          <p:cNvSpPr txBox="1"/>
          <p:nvPr/>
        </p:nvSpPr>
        <p:spPr>
          <a:xfrm>
            <a:off x="6976929" y="4463444"/>
            <a:ext cx="17246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>
                <a:solidFill>
                  <a:prstClr val="black"/>
                </a:solidFill>
                <a:latin typeface="Calibri" panose="020F0502020204030204"/>
              </a:rPr>
              <a:t>флота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Left Brace 14">
            <a:extLst>
              <a:ext uri="{FF2B5EF4-FFF2-40B4-BE49-F238E27FC236}">
                <a16:creationId xmlns:a16="http://schemas.microsoft.com/office/drawing/2014/main" id="{B1354DA5-D63D-8E50-C92D-D7C27F9E2C11}"/>
              </a:ext>
            </a:extLst>
          </p:cNvPr>
          <p:cNvSpPr/>
          <p:nvPr/>
        </p:nvSpPr>
        <p:spPr>
          <a:xfrm>
            <a:off x="1757779" y="3351321"/>
            <a:ext cx="186431" cy="1112123"/>
          </a:xfrm>
          <a:prstGeom prst="leftBrac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44D9539-C031-FAFF-FE0B-427FA897BE5F}"/>
              </a:ext>
            </a:extLst>
          </p:cNvPr>
          <p:cNvSpPr txBox="1"/>
          <p:nvPr/>
        </p:nvSpPr>
        <p:spPr>
          <a:xfrm>
            <a:off x="390158" y="3654291"/>
            <a:ext cx="13676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r-Cyrl-RS">
                <a:solidFill>
                  <a:schemeClr val="accent1">
                    <a:lumMod val="75000"/>
                  </a:schemeClr>
                </a:solidFill>
              </a:rPr>
              <a:t>Друштвени слојеви</a:t>
            </a:r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31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DA0581-5B88-49ED-995F-EF91A105F6B6}"/>
              </a:ext>
            </a:extLst>
          </p:cNvPr>
          <p:cNvSpPr/>
          <p:nvPr/>
        </p:nvSpPr>
        <p:spPr>
          <a:xfrm>
            <a:off x="-2" y="-25859"/>
            <a:ext cx="12191999" cy="795300"/>
          </a:xfrm>
          <a:prstGeom prst="rect">
            <a:avLst/>
          </a:prstGeom>
          <a:solidFill>
            <a:srgbClr val="02B9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63EE65-092D-50F3-0B12-708E8A832487}"/>
              </a:ext>
            </a:extLst>
          </p:cNvPr>
          <p:cNvSpPr txBox="1"/>
          <p:nvPr/>
        </p:nvSpPr>
        <p:spPr>
          <a:xfrm>
            <a:off x="633613" y="0"/>
            <a:ext cx="1070429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i="0" u="none" strike="noStrike" baseline="0">
                <a:solidFill>
                  <a:schemeClr val="bg1"/>
                </a:solidFill>
                <a:latin typeface="AgoraSansSKC-UltraBlack"/>
              </a:rPr>
              <a:t>ГРЧКИ ПОЛИСИ – СПАРТА И АТИНА</a:t>
            </a:r>
            <a:endParaRPr lang="en-US" sz="4400" b="1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C97A66-9A56-AEF3-A81B-4B1832B87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7909" y="6411833"/>
            <a:ext cx="854091" cy="4461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B1032F-BFBB-BCD0-8638-CF0A21912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13" y="1504407"/>
            <a:ext cx="4100066" cy="9219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31D555C-2CDC-BFE2-46BB-26D7D30F1A0C}"/>
              </a:ext>
            </a:extLst>
          </p:cNvPr>
          <p:cNvSpPr txBox="1"/>
          <p:nvPr/>
        </p:nvSpPr>
        <p:spPr>
          <a:xfrm>
            <a:off x="1127464" y="2628622"/>
            <a:ext cx="1045789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400" b="0" i="0" u="none" strike="noStrike" baseline="0">
                <a:solidFill>
                  <a:srgbClr val="AC0000"/>
                </a:solidFill>
              </a:rPr>
              <a:t>• </a:t>
            </a:r>
            <a:r>
              <a:rPr lang="ru-RU" sz="2400" b="0" i="0" u="none" strike="noStrike" baseline="0">
                <a:solidFill>
                  <a:srgbClr val="000000"/>
                </a:solidFill>
              </a:rPr>
              <a:t>Полиси су били грчки градови-државе.</a:t>
            </a:r>
          </a:p>
          <a:p>
            <a:pPr algn="l"/>
            <a:r>
              <a:rPr lang="ru-RU" sz="2400" b="0" i="0" u="none" strike="noStrike" baseline="0">
                <a:solidFill>
                  <a:srgbClr val="AC0000"/>
                </a:solidFill>
              </a:rPr>
              <a:t>• </a:t>
            </a:r>
            <a:r>
              <a:rPr lang="ru-RU" sz="2400" b="0" i="0" u="none" strike="noStrike" baseline="0">
                <a:solidFill>
                  <a:srgbClr val="000000"/>
                </a:solidFill>
              </a:rPr>
              <a:t>Два најзначајнија полиса била су Спарта и Атина.</a:t>
            </a:r>
          </a:p>
          <a:p>
            <a:pPr algn="l"/>
            <a:r>
              <a:rPr lang="ru-RU" sz="2400" b="0" i="0" u="none" strike="noStrike" baseline="0">
                <a:solidFill>
                  <a:srgbClr val="AC0000"/>
                </a:solidFill>
              </a:rPr>
              <a:t>• </a:t>
            </a:r>
            <a:r>
              <a:rPr lang="ru-RU" sz="2400" b="0" i="0" u="none" strike="noStrike" baseline="0">
                <a:solidFill>
                  <a:srgbClr val="000000"/>
                </a:solidFill>
              </a:rPr>
              <a:t>У Спарти је уређење било аристократско, а у Атини је настало демократско уређење.</a:t>
            </a:r>
          </a:p>
          <a:p>
            <a:pPr algn="l"/>
            <a:r>
              <a:rPr lang="ru-RU" sz="2400" b="0" i="0" u="none" strike="noStrike" baseline="0">
                <a:solidFill>
                  <a:srgbClr val="AC0000"/>
                </a:solidFill>
              </a:rPr>
              <a:t>• </a:t>
            </a:r>
            <a:r>
              <a:rPr lang="ru-RU" sz="2400" b="0" i="0" u="none" strike="noStrike" baseline="0">
                <a:solidFill>
                  <a:srgbClr val="000000"/>
                </a:solidFill>
              </a:rPr>
              <a:t>Спартанско друштво било је подељено на спартијате, перијеке и хелоте.</a:t>
            </a:r>
          </a:p>
          <a:p>
            <a:pPr algn="l"/>
            <a:r>
              <a:rPr lang="ru-RU" sz="2400" b="0" i="0" u="none" strike="noStrike" baseline="0">
                <a:solidFill>
                  <a:srgbClr val="AC0000"/>
                </a:solidFill>
              </a:rPr>
              <a:t>• </a:t>
            </a:r>
            <a:r>
              <a:rPr lang="ru-RU" sz="2400" b="0" i="0" u="none" strike="noStrike" baseline="0">
                <a:solidFill>
                  <a:srgbClr val="000000"/>
                </a:solidFill>
              </a:rPr>
              <a:t>Атинско друштво чинили су еупатриди, демос и робови.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9939729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194</Words>
  <Application>Microsoft Office PowerPoint</Application>
  <PresentationFormat>Widescreen</PresentationFormat>
  <Paragraphs>52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AgoraSansSKC-UltraBlack</vt:lpstr>
      <vt:lpstr>Arial</vt:lpstr>
      <vt:lpstr>Calibri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Jovana</dc:creator>
  <cp:lastModifiedBy>Jovana</cp:lastModifiedBy>
  <cp:revision>30</cp:revision>
  <dcterms:created xsi:type="dcterms:W3CDTF">2023-01-14T10:26:24Z</dcterms:created>
  <dcterms:modified xsi:type="dcterms:W3CDTF">2023-01-14T19:50:33Z</dcterms:modified>
</cp:coreProperties>
</file>