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0" r:id="rId14"/>
    <p:sldId id="269"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p:scale>
          <a:sx n="77" d="100"/>
          <a:sy n="77" d="100"/>
        </p:scale>
        <p:origin x="-116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2EB2F0-8770-4A3A-86ED-1DE0EDFC1C1F}"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EB2F0-8770-4A3A-86ED-1DE0EDFC1C1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D02EB2F0-8770-4A3A-86ED-1DE0EDFC1C1F}"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D02EB2F0-8770-4A3A-86ED-1DE0EDFC1C1F}"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2EB2F0-8770-4A3A-86ED-1DE0EDFC1C1F}"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FF839AA-182B-4401-A881-C158C241A26D}" type="datetimeFigureOut">
              <a:rPr lang="en-US" smtClean="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2EB2F0-8770-4A3A-86ED-1DE0EDFC1C1F}"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02EB2F0-8770-4A3A-86ED-1DE0EDFC1C1F}"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D02EB2F0-8770-4A3A-86ED-1DE0EDFC1C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02EB2F0-8770-4A3A-86ED-1DE0EDFC1C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02EB2F0-8770-4A3A-86ED-1DE0EDFC1C1F}"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4FF839AA-182B-4401-A881-C158C241A26D}" type="datetimeFigureOut">
              <a:rPr lang="en-US" smtClean="0"/>
              <a:pPr/>
              <a:t>5/15/2015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D02EB2F0-8770-4A3A-86ED-1DE0EDFC1C1F}"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FF839AA-182B-4401-A881-C158C241A26D}" type="datetimeFigureOut">
              <a:rPr lang="en-US" smtClean="0"/>
              <a:pPr/>
              <a:t>5/15/2015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FF839AA-182B-4401-A881-C158C241A26D}" type="datetimeFigureOut">
              <a:rPr lang="en-US" smtClean="0"/>
              <a:pPr/>
              <a:t>5/15/2015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2EB2F0-8770-4A3A-86ED-1DE0EDFC1C1F}"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87824" y="2708920"/>
            <a:ext cx="3168352" cy="648072"/>
          </a:xfrm>
        </p:spPr>
        <p:txBody>
          <a:bodyPr anchor="t">
            <a:noAutofit/>
          </a:bodyPr>
          <a:lstStyle/>
          <a:p>
            <a:r>
              <a:rPr lang="en-GB" sz="3600" b="0" dirty="0" smtClean="0"/>
              <a:t>My school</a:t>
            </a:r>
            <a:r>
              <a:rPr lang="x-none" sz="3600" b="0" dirty="0" smtClean="0"/>
              <a:t> magazine </a:t>
            </a:r>
          </a:p>
          <a:p>
            <a:endParaRPr lang="x-none" sz="3600" b="0" dirty="0"/>
          </a:p>
          <a:p>
            <a:endParaRPr lang="x-none" sz="3600" b="0" dirty="0" smtClean="0"/>
          </a:p>
          <a:p>
            <a:endParaRPr lang="en-GB" sz="3600" b="0" dirty="0" smtClean="0"/>
          </a:p>
        </p:txBody>
      </p:sp>
      <p:sp>
        <p:nvSpPr>
          <p:cNvPr id="2" name="Title 1"/>
          <p:cNvSpPr>
            <a:spLocks noGrp="1"/>
          </p:cNvSpPr>
          <p:nvPr>
            <p:ph type="ctrTitle"/>
          </p:nvPr>
        </p:nvSpPr>
        <p:spPr>
          <a:xfrm>
            <a:off x="683568" y="404664"/>
            <a:ext cx="7772400" cy="1470025"/>
          </a:xfrm>
        </p:spPr>
        <p:txBody>
          <a:bodyPr/>
          <a:lstStyle/>
          <a:p>
            <a:r>
              <a:rPr lang="en-GB" dirty="0" smtClean="0">
                <a:solidFill>
                  <a:schemeClr val="tx2"/>
                </a:solidFill>
              </a:rPr>
              <a:t>“IV </a:t>
            </a:r>
            <a:r>
              <a:rPr lang="en-GB" dirty="0" err="1" smtClean="0">
                <a:solidFill>
                  <a:schemeClr val="tx2"/>
                </a:solidFill>
              </a:rPr>
              <a:t>Kraljevacki</a:t>
            </a:r>
            <a:r>
              <a:rPr lang="en-GB" dirty="0" smtClean="0">
                <a:solidFill>
                  <a:schemeClr val="tx2"/>
                </a:solidFill>
              </a:rPr>
              <a:t> </a:t>
            </a:r>
            <a:r>
              <a:rPr lang="en-GB" dirty="0" err="1" smtClean="0">
                <a:solidFill>
                  <a:schemeClr val="tx2"/>
                </a:solidFill>
              </a:rPr>
              <a:t>bataljon</a:t>
            </a:r>
            <a:r>
              <a:rPr lang="en-GB" dirty="0" smtClean="0">
                <a:solidFill>
                  <a:schemeClr val="tx2"/>
                </a:solidFill>
              </a:rPr>
              <a:t>”</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Subotica</a:t>
            </a:r>
            <a:endParaRPr lang="en-US" dirty="0">
              <a:solidFill>
                <a:schemeClr val="tx2">
                  <a:lumMod val="75000"/>
                </a:schemeClr>
              </a:solidFill>
            </a:endParaRPr>
          </a:p>
        </p:txBody>
      </p:sp>
      <p:pic>
        <p:nvPicPr>
          <p:cNvPr id="4" name="Content Placeholder 3" descr="gradska-kuca_subotica_foto_b_vuckovic.jpg"/>
          <p:cNvPicPr>
            <a:picLocks noGrp="1" noChangeAspect="1"/>
          </p:cNvPicPr>
          <p:nvPr>
            <p:ph sz="quarter" idx="1"/>
          </p:nvPr>
        </p:nvPicPr>
        <p:blipFill>
          <a:blip r:embed="rId2" cstate="print"/>
          <a:stretch>
            <a:fillRect/>
          </a:stretch>
        </p:blipFill>
        <p:spPr>
          <a:xfrm>
            <a:off x="539552" y="1556792"/>
            <a:ext cx="3456384" cy="4554361"/>
          </a:xfrm>
          <a:ln w="19050">
            <a:solidFill>
              <a:schemeClr val="tx2">
                <a:lumMod val="75000"/>
              </a:schemeClr>
            </a:solidFill>
          </a:ln>
        </p:spPr>
      </p:pic>
      <p:sp>
        <p:nvSpPr>
          <p:cNvPr id="6" name="TextBox 5"/>
          <p:cNvSpPr txBox="1"/>
          <p:nvPr/>
        </p:nvSpPr>
        <p:spPr>
          <a:xfrm>
            <a:off x="4427984" y="1700808"/>
            <a:ext cx="4248472" cy="4401205"/>
          </a:xfrm>
          <a:prstGeom prst="rect">
            <a:avLst/>
          </a:prstGeom>
          <a:noFill/>
        </p:spPr>
        <p:txBody>
          <a:bodyPr wrap="square" rtlCol="0">
            <a:spAutoFit/>
          </a:bodyPr>
          <a:lstStyle/>
          <a:p>
            <a:r>
              <a:rPr lang="en-US" sz="2000" dirty="0" smtClean="0">
                <a:solidFill>
                  <a:schemeClr val="tx2">
                    <a:lumMod val="75000"/>
                  </a:schemeClr>
                </a:solidFill>
              </a:rPr>
              <a:t>We also went to the northern part of Serbia, where </a:t>
            </a:r>
            <a:r>
              <a:rPr lang="en-US" sz="2000" dirty="0" smtClean="0">
                <a:solidFill>
                  <a:schemeClr val="accent2">
                    <a:lumMod val="75000"/>
                  </a:schemeClr>
                </a:solidFill>
              </a:rPr>
              <a:t>Subotica</a:t>
            </a:r>
            <a:r>
              <a:rPr lang="en-US" sz="2000" dirty="0" smtClean="0">
                <a:solidFill>
                  <a:schemeClr val="tx2">
                    <a:lumMod val="75000"/>
                  </a:schemeClr>
                </a:solidFill>
              </a:rPr>
              <a:t> is. It</a:t>
            </a:r>
            <a:r>
              <a:rPr lang="x-none" sz="2000" dirty="0" smtClean="0">
                <a:solidFill>
                  <a:schemeClr val="tx2">
                    <a:lumMod val="75000"/>
                  </a:schemeClr>
                </a:solidFill>
              </a:rPr>
              <a:t> i</a:t>
            </a:r>
            <a:r>
              <a:rPr lang="en-US" sz="2000" dirty="0" smtClean="0">
                <a:solidFill>
                  <a:schemeClr val="tx2">
                    <a:lumMod val="75000"/>
                  </a:schemeClr>
                </a:solidFill>
              </a:rPr>
              <a:t>s a very large </a:t>
            </a:r>
            <a:r>
              <a:rPr lang="x-none" sz="2000" dirty="0" smtClean="0">
                <a:solidFill>
                  <a:schemeClr val="tx2">
                    <a:lumMod val="75000"/>
                  </a:schemeClr>
                </a:solidFill>
              </a:rPr>
              <a:t>town</a:t>
            </a:r>
            <a:r>
              <a:rPr lang="en-US" sz="2000" dirty="0" smtClean="0">
                <a:solidFill>
                  <a:schemeClr val="tx2">
                    <a:lumMod val="75000"/>
                  </a:schemeClr>
                </a:solidFill>
              </a:rPr>
              <a:t>, one of the largest in Serbia. Close to it is lake </a:t>
            </a:r>
            <a:r>
              <a:rPr lang="en-US" sz="2000" dirty="0" err="1" smtClean="0">
                <a:solidFill>
                  <a:schemeClr val="accent2">
                    <a:lumMod val="75000"/>
                  </a:schemeClr>
                </a:solidFill>
              </a:rPr>
              <a:t>Palic</a:t>
            </a:r>
            <a:r>
              <a:rPr lang="en-US" sz="2000" dirty="0" smtClean="0">
                <a:solidFill>
                  <a:schemeClr val="tx2">
                    <a:lumMod val="75000"/>
                  </a:schemeClr>
                </a:solidFill>
              </a:rPr>
              <a:t>, which is a very popular tourist destination in Serbia. Because it is located so close to </a:t>
            </a:r>
            <a:r>
              <a:rPr lang="en-US" sz="2000" dirty="0" err="1" smtClean="0">
                <a:solidFill>
                  <a:schemeClr val="accent2">
                    <a:lumMod val="75000"/>
                  </a:schemeClr>
                </a:solidFill>
              </a:rPr>
              <a:t>Hungar</a:t>
            </a:r>
            <a:r>
              <a:rPr lang="x-none" sz="2000" dirty="0" smtClean="0">
                <a:solidFill>
                  <a:schemeClr val="accent2">
                    <a:lumMod val="75000"/>
                  </a:schemeClr>
                </a:solidFill>
              </a:rPr>
              <a:t>y</a:t>
            </a:r>
            <a:r>
              <a:rPr lang="en-US" sz="2000" dirty="0" smtClean="0">
                <a:solidFill>
                  <a:schemeClr val="tx2">
                    <a:lumMod val="75000"/>
                  </a:schemeClr>
                </a:solidFill>
              </a:rPr>
              <a:t>, many Hungarian</a:t>
            </a:r>
            <a:r>
              <a:rPr lang="x-none" sz="2000" dirty="0" smtClean="0">
                <a:solidFill>
                  <a:schemeClr val="tx2">
                    <a:lumMod val="75000"/>
                  </a:schemeClr>
                </a:solidFill>
              </a:rPr>
              <a:t> people</a:t>
            </a:r>
            <a:r>
              <a:rPr lang="en-US" sz="2000" dirty="0" smtClean="0">
                <a:solidFill>
                  <a:schemeClr val="tx2">
                    <a:lumMod val="75000"/>
                  </a:schemeClr>
                </a:solidFill>
              </a:rPr>
              <a:t> live in the town. There are also 17 villages in the region.</a:t>
            </a:r>
            <a:r>
              <a:rPr lang="x-none" sz="2000" dirty="0" smtClean="0">
                <a:solidFill>
                  <a:schemeClr val="tx2">
                    <a:lumMod val="75000"/>
                  </a:schemeClr>
                </a:solidFill>
              </a:rPr>
              <a:t> We visited the City Hall and took photos of the Blue fountain. After that we went to the Palic Zoo which is one of the best in Serbia. We enjoyed our visit there.</a:t>
            </a:r>
            <a:endParaRPr lang="en-US" sz="20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Novi Sad</a:t>
            </a:r>
            <a:endParaRPr lang="en-US" dirty="0">
              <a:solidFill>
                <a:schemeClr val="tx2">
                  <a:lumMod val="75000"/>
                </a:schemeClr>
              </a:solidFill>
            </a:endParaRPr>
          </a:p>
        </p:txBody>
      </p:sp>
      <p:pic>
        <p:nvPicPr>
          <p:cNvPr id="4" name="Content Placeholder 3" descr="picture-novi-sad.jpg"/>
          <p:cNvPicPr>
            <a:picLocks noGrp="1" noChangeAspect="1"/>
          </p:cNvPicPr>
          <p:nvPr>
            <p:ph sz="quarter" idx="1"/>
          </p:nvPr>
        </p:nvPicPr>
        <p:blipFill>
          <a:blip r:embed="rId2" cstate="print"/>
          <a:stretch>
            <a:fillRect/>
          </a:stretch>
        </p:blipFill>
        <p:spPr>
          <a:xfrm>
            <a:off x="4932040" y="1556792"/>
            <a:ext cx="3719736" cy="4644008"/>
          </a:xfrm>
          <a:ln w="19050">
            <a:solidFill>
              <a:schemeClr val="tx2">
                <a:lumMod val="75000"/>
              </a:schemeClr>
            </a:solidFill>
          </a:ln>
        </p:spPr>
      </p:pic>
      <p:sp>
        <p:nvSpPr>
          <p:cNvPr id="5" name="TextBox 4"/>
          <p:cNvSpPr txBox="1"/>
          <p:nvPr/>
        </p:nvSpPr>
        <p:spPr>
          <a:xfrm>
            <a:off x="323528" y="1628800"/>
            <a:ext cx="4248472" cy="4401205"/>
          </a:xfrm>
          <a:prstGeom prst="rect">
            <a:avLst/>
          </a:prstGeom>
          <a:noFill/>
        </p:spPr>
        <p:txBody>
          <a:bodyPr wrap="square" rtlCol="0">
            <a:spAutoFit/>
          </a:bodyPr>
          <a:lstStyle/>
          <a:p>
            <a:r>
              <a:rPr lang="en-US" sz="2000" dirty="0" smtClean="0">
                <a:solidFill>
                  <a:schemeClr val="tx2">
                    <a:lumMod val="75000"/>
                  </a:schemeClr>
                </a:solidFill>
              </a:rPr>
              <a:t>Novi Sad is the second largest city in Serbia. It is located in the southern part of the </a:t>
            </a:r>
            <a:r>
              <a:rPr lang="en-US" sz="2000" dirty="0" smtClean="0">
                <a:solidFill>
                  <a:schemeClr val="accent2">
                    <a:lumMod val="75000"/>
                  </a:schemeClr>
                </a:solidFill>
              </a:rPr>
              <a:t>Pannonia Plane</a:t>
            </a:r>
            <a:r>
              <a:rPr lang="en-US" sz="2000" dirty="0" smtClean="0">
                <a:solidFill>
                  <a:schemeClr val="tx2">
                    <a:lumMod val="75000"/>
                  </a:schemeClr>
                </a:solidFill>
              </a:rPr>
              <a:t>,</a:t>
            </a:r>
            <a:r>
              <a:rPr lang="x-none" sz="2000" dirty="0" smtClean="0">
                <a:solidFill>
                  <a:schemeClr val="tx2">
                    <a:lumMod val="75000"/>
                  </a:schemeClr>
                </a:solidFill>
              </a:rPr>
              <a:t> </a:t>
            </a:r>
            <a:r>
              <a:rPr lang="en-US" sz="2000" dirty="0" smtClean="0">
                <a:solidFill>
                  <a:schemeClr val="tx2">
                    <a:lumMod val="75000"/>
                  </a:schemeClr>
                </a:solidFill>
              </a:rPr>
              <a:t>on</a:t>
            </a:r>
            <a:r>
              <a:rPr lang="x-none" sz="2000" dirty="0" smtClean="0">
                <a:solidFill>
                  <a:schemeClr val="tx2">
                    <a:lumMod val="75000"/>
                  </a:schemeClr>
                </a:solidFill>
              </a:rPr>
              <a:t> </a:t>
            </a:r>
            <a:r>
              <a:rPr lang="en-US" sz="2000" dirty="0" smtClean="0">
                <a:solidFill>
                  <a:schemeClr val="tx2">
                    <a:lumMod val="75000"/>
                  </a:schemeClr>
                </a:solidFill>
              </a:rPr>
              <a:t>the</a:t>
            </a:r>
            <a:r>
              <a:rPr lang="x-none" sz="2000" dirty="0" smtClean="0">
                <a:solidFill>
                  <a:schemeClr val="tx2">
                    <a:lumMod val="75000"/>
                  </a:schemeClr>
                </a:solidFill>
              </a:rPr>
              <a:t> </a:t>
            </a:r>
            <a:r>
              <a:rPr lang="en-US" sz="2000" dirty="0" smtClean="0">
                <a:solidFill>
                  <a:schemeClr val="tx2">
                    <a:lumMod val="75000"/>
                  </a:schemeClr>
                </a:solidFill>
              </a:rPr>
              <a:t>border</a:t>
            </a:r>
            <a:r>
              <a:rPr lang="x-none" sz="2000" dirty="0" smtClean="0">
                <a:solidFill>
                  <a:schemeClr val="tx2">
                    <a:lumMod val="75000"/>
                  </a:schemeClr>
                </a:solidFill>
              </a:rPr>
              <a:t> </a:t>
            </a:r>
            <a:r>
              <a:rPr lang="en-US" sz="2000" dirty="0" smtClean="0">
                <a:solidFill>
                  <a:schemeClr val="tx2">
                    <a:lumMod val="75000"/>
                  </a:schemeClr>
                </a:solidFill>
              </a:rPr>
              <a:t>of</a:t>
            </a:r>
            <a:r>
              <a:rPr lang="x-none" sz="2000" dirty="0" smtClean="0">
                <a:solidFill>
                  <a:schemeClr val="tx2">
                    <a:lumMod val="75000"/>
                  </a:schemeClr>
                </a:solidFill>
              </a:rPr>
              <a:t> the</a:t>
            </a:r>
            <a:r>
              <a:rPr lang="en-US" sz="2000" dirty="0" smtClean="0">
                <a:solidFill>
                  <a:schemeClr val="tx2">
                    <a:lumMod val="75000"/>
                  </a:schemeClr>
                </a:solidFill>
              </a:rPr>
              <a:t> </a:t>
            </a:r>
            <a:r>
              <a:rPr lang="en-US" sz="2000" dirty="0" err="1" smtClean="0">
                <a:solidFill>
                  <a:schemeClr val="accent2">
                    <a:lumMod val="75000"/>
                  </a:schemeClr>
                </a:solidFill>
              </a:rPr>
              <a:t>Backa</a:t>
            </a:r>
            <a:r>
              <a:rPr lang="en-US" sz="2000" dirty="0" smtClean="0">
                <a:solidFill>
                  <a:schemeClr val="tx2">
                    <a:lumMod val="75000"/>
                  </a:schemeClr>
                </a:solidFill>
              </a:rPr>
              <a:t> </a:t>
            </a:r>
            <a:endParaRPr lang="x-none" sz="2000" dirty="0" smtClean="0">
              <a:solidFill>
                <a:schemeClr val="tx2">
                  <a:lumMod val="75000"/>
                </a:schemeClr>
              </a:solidFill>
            </a:endParaRPr>
          </a:p>
          <a:p>
            <a:r>
              <a:rPr lang="en-US" sz="2000" dirty="0" smtClean="0">
                <a:solidFill>
                  <a:schemeClr val="tx2">
                    <a:lumMod val="75000"/>
                  </a:schemeClr>
                </a:solidFill>
              </a:rPr>
              <a:t>and </a:t>
            </a:r>
            <a:r>
              <a:rPr lang="en-US" sz="2000" dirty="0" err="1" smtClean="0">
                <a:solidFill>
                  <a:schemeClr val="accent2">
                    <a:lumMod val="75000"/>
                  </a:schemeClr>
                </a:solidFill>
              </a:rPr>
              <a:t>Srem</a:t>
            </a:r>
            <a:r>
              <a:rPr lang="en-US" sz="2000" dirty="0" smtClean="0">
                <a:solidFill>
                  <a:schemeClr val="tx2">
                    <a:lumMod val="75000"/>
                  </a:schemeClr>
                </a:solidFill>
              </a:rPr>
              <a:t> regions, on the banks of the </a:t>
            </a:r>
            <a:r>
              <a:rPr lang="en-US" sz="2000" dirty="0" smtClean="0">
                <a:solidFill>
                  <a:schemeClr val="accent2">
                    <a:lumMod val="75000"/>
                  </a:schemeClr>
                </a:solidFill>
              </a:rPr>
              <a:t>Danube</a:t>
            </a:r>
            <a:r>
              <a:rPr lang="en-US" sz="2000" dirty="0" smtClean="0">
                <a:solidFill>
                  <a:schemeClr val="tx2">
                    <a:lumMod val="75000"/>
                  </a:schemeClr>
                </a:solidFill>
              </a:rPr>
              <a:t> river, facing the northern slopes of </a:t>
            </a:r>
            <a:r>
              <a:rPr lang="en-US" sz="2000" dirty="0" err="1" smtClean="0">
                <a:solidFill>
                  <a:schemeClr val="accent2">
                    <a:lumMod val="75000"/>
                  </a:schemeClr>
                </a:solidFill>
              </a:rPr>
              <a:t>Fruska</a:t>
            </a:r>
            <a:r>
              <a:rPr lang="en-US" sz="2000" dirty="0" smtClean="0">
                <a:solidFill>
                  <a:schemeClr val="accent2">
                    <a:lumMod val="75000"/>
                  </a:schemeClr>
                </a:solidFill>
              </a:rPr>
              <a:t> </a:t>
            </a:r>
            <a:r>
              <a:rPr lang="x-none" sz="2000" dirty="0" err="1">
                <a:solidFill>
                  <a:schemeClr val="accent2">
                    <a:lumMod val="75000"/>
                  </a:schemeClr>
                </a:solidFill>
              </a:rPr>
              <a:t>G</a:t>
            </a:r>
            <a:r>
              <a:rPr lang="en-US" sz="2000" dirty="0" err="1" smtClean="0">
                <a:solidFill>
                  <a:schemeClr val="accent2">
                    <a:lumMod val="75000"/>
                  </a:schemeClr>
                </a:solidFill>
              </a:rPr>
              <a:t>ora</a:t>
            </a:r>
            <a:r>
              <a:rPr lang="en-US" sz="2000" dirty="0" smtClean="0">
                <a:solidFill>
                  <a:schemeClr val="tx2">
                    <a:lumMod val="75000"/>
                  </a:schemeClr>
                </a:solidFill>
              </a:rPr>
              <a:t> mountain. Novi Sad is an </a:t>
            </a:r>
            <a:r>
              <a:rPr lang="x-none" sz="2000" dirty="0" smtClean="0">
                <a:solidFill>
                  <a:schemeClr val="tx2">
                    <a:lumMod val="75000"/>
                  </a:schemeClr>
                </a:solidFill>
              </a:rPr>
              <a:t>important </a:t>
            </a:r>
            <a:r>
              <a:rPr lang="en-US" sz="2000" dirty="0" smtClean="0">
                <a:solidFill>
                  <a:schemeClr val="tx2">
                    <a:lumMod val="75000"/>
                  </a:schemeClr>
                </a:solidFill>
              </a:rPr>
              <a:t>industrial and financial center of Serbian economy, as well as a major cultural </a:t>
            </a:r>
            <a:r>
              <a:rPr lang="en-US" sz="2000" dirty="0" err="1" smtClean="0">
                <a:solidFill>
                  <a:schemeClr val="tx2">
                    <a:lumMod val="75000"/>
                  </a:schemeClr>
                </a:solidFill>
              </a:rPr>
              <a:t>center.The</a:t>
            </a:r>
            <a:r>
              <a:rPr lang="en-US" sz="2000" dirty="0" smtClean="0">
                <a:solidFill>
                  <a:schemeClr val="tx2">
                    <a:lumMod val="75000"/>
                  </a:schemeClr>
                </a:solidFill>
              </a:rPr>
              <a:t> city was founded in </a:t>
            </a:r>
            <a:r>
              <a:rPr lang="en-US" sz="2000" dirty="0" smtClean="0">
                <a:solidFill>
                  <a:schemeClr val="accent2">
                    <a:lumMod val="75000"/>
                  </a:schemeClr>
                </a:solidFill>
              </a:rPr>
              <a:t>1694 </a:t>
            </a:r>
            <a:r>
              <a:rPr lang="en-US" sz="2000" dirty="0" smtClean="0">
                <a:solidFill>
                  <a:schemeClr val="tx2">
                    <a:lumMod val="75000"/>
                  </a:schemeClr>
                </a:solidFill>
              </a:rPr>
              <a:t>by Serbian merchants.</a:t>
            </a:r>
            <a:r>
              <a:rPr lang="x-none" sz="2000" dirty="0">
                <a:solidFill>
                  <a:schemeClr val="tx2">
                    <a:lumMod val="75000"/>
                  </a:schemeClr>
                </a:solidFill>
              </a:rPr>
              <a:t> </a:t>
            </a:r>
            <a:r>
              <a:rPr lang="x-none" sz="2000" dirty="0" smtClean="0">
                <a:solidFill>
                  <a:schemeClr val="tx2">
                    <a:lumMod val="75000"/>
                  </a:schemeClr>
                </a:solidFill>
              </a:rPr>
              <a:t>We stayed in the hotel Duga and visited the city centre.</a:t>
            </a: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solidFill>
                  <a:schemeClr val="tx2">
                    <a:lumMod val="75000"/>
                  </a:schemeClr>
                </a:solidFill>
              </a:rPr>
              <a:t>The C</a:t>
            </a:r>
            <a:r>
              <a:rPr lang="en-US" dirty="0" err="1" smtClean="0">
                <a:solidFill>
                  <a:schemeClr val="tx2">
                    <a:lumMod val="75000"/>
                  </a:schemeClr>
                </a:solidFill>
              </a:rPr>
              <a:t>elebration</a:t>
            </a:r>
            <a:r>
              <a:rPr lang="en-US" dirty="0" smtClean="0">
                <a:solidFill>
                  <a:schemeClr val="tx2">
                    <a:lumMod val="75000"/>
                  </a:schemeClr>
                </a:solidFill>
              </a:rPr>
              <a:t> of Saint Sava </a:t>
            </a:r>
            <a:r>
              <a:rPr lang="x-none" dirty="0" smtClean="0">
                <a:solidFill>
                  <a:schemeClr val="tx2">
                    <a:lumMod val="75000"/>
                  </a:schemeClr>
                </a:solidFill>
              </a:rPr>
              <a:t>Day</a:t>
            </a:r>
            <a:endParaRPr lang="en-US" dirty="0">
              <a:solidFill>
                <a:schemeClr val="tx2">
                  <a:lumMod val="75000"/>
                </a:schemeClr>
              </a:solidFill>
            </a:endParaRPr>
          </a:p>
        </p:txBody>
      </p:sp>
      <p:pic>
        <p:nvPicPr>
          <p:cNvPr id="4" name="Content Placeholder 3" descr="svsava1.jpg"/>
          <p:cNvPicPr>
            <a:picLocks noGrp="1" noChangeAspect="1"/>
          </p:cNvPicPr>
          <p:nvPr>
            <p:ph sz="quarter" idx="1"/>
          </p:nvPr>
        </p:nvPicPr>
        <p:blipFill>
          <a:blip r:embed="rId2" cstate="print"/>
          <a:stretch>
            <a:fillRect/>
          </a:stretch>
        </p:blipFill>
        <p:spPr>
          <a:xfrm>
            <a:off x="467544" y="1628800"/>
            <a:ext cx="8208912" cy="4470375"/>
          </a:xfrm>
          <a:ln w="19050">
            <a:solidFill>
              <a:schemeClr val="tx2">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The </a:t>
            </a:r>
            <a:r>
              <a:rPr lang="x-none" dirty="0" smtClean="0">
                <a:solidFill>
                  <a:schemeClr val="tx2">
                    <a:lumMod val="75000"/>
                  </a:schemeClr>
                </a:solidFill>
              </a:rPr>
              <a:t>mask</a:t>
            </a:r>
            <a:r>
              <a:rPr lang="en-US" dirty="0" smtClean="0">
                <a:solidFill>
                  <a:schemeClr val="tx2">
                    <a:lumMod val="75000"/>
                  </a:schemeClr>
                </a:solidFill>
              </a:rPr>
              <a:t> ball</a:t>
            </a:r>
            <a:endParaRPr lang="en-US" dirty="0">
              <a:solidFill>
                <a:schemeClr val="tx2">
                  <a:lumMod val="75000"/>
                </a:schemeClr>
              </a:solidFill>
            </a:endParaRPr>
          </a:p>
        </p:txBody>
      </p:sp>
      <p:pic>
        <p:nvPicPr>
          <p:cNvPr id="6" name="Content Placeholder 5" descr="11216064_1015666841778749_1024784918_n.jpg"/>
          <p:cNvPicPr>
            <a:picLocks noGrp="1" noChangeAspect="1"/>
          </p:cNvPicPr>
          <p:nvPr>
            <p:ph sz="quarter" idx="1"/>
          </p:nvPr>
        </p:nvPicPr>
        <p:blipFill>
          <a:blip r:embed="rId2" cstate="print"/>
          <a:stretch>
            <a:fillRect/>
          </a:stretch>
        </p:blipFill>
        <p:spPr>
          <a:xfrm>
            <a:off x="539552" y="1556792"/>
            <a:ext cx="5400600" cy="4572000"/>
          </a:xfrm>
          <a:ln w="19050">
            <a:solidFill>
              <a:schemeClr val="tx2">
                <a:lumMod val="75000"/>
              </a:schemeClr>
            </a:solidFill>
          </a:ln>
        </p:spPr>
      </p:pic>
      <p:sp>
        <p:nvSpPr>
          <p:cNvPr id="7" name="TextBox 6"/>
          <p:cNvSpPr txBox="1"/>
          <p:nvPr/>
        </p:nvSpPr>
        <p:spPr>
          <a:xfrm>
            <a:off x="6084168" y="1628800"/>
            <a:ext cx="2664296" cy="4401205"/>
          </a:xfrm>
          <a:prstGeom prst="rect">
            <a:avLst/>
          </a:prstGeom>
          <a:noFill/>
        </p:spPr>
        <p:txBody>
          <a:bodyPr wrap="square" rtlCol="0">
            <a:spAutoFit/>
          </a:bodyPr>
          <a:lstStyle/>
          <a:p>
            <a:r>
              <a:rPr lang="x-none" sz="2000" dirty="0" smtClean="0">
                <a:solidFill>
                  <a:schemeClr val="tx2">
                    <a:lumMod val="75000"/>
                  </a:schemeClr>
                </a:solidFill>
              </a:rPr>
              <a:t>The mask</a:t>
            </a:r>
            <a:r>
              <a:rPr lang="en-US" sz="2000" dirty="0" smtClean="0">
                <a:solidFill>
                  <a:schemeClr val="tx2">
                    <a:lumMod val="75000"/>
                  </a:schemeClr>
                </a:solidFill>
              </a:rPr>
              <a:t> ball was held </a:t>
            </a:r>
            <a:r>
              <a:rPr lang="x-none" sz="2000" dirty="0" smtClean="0">
                <a:solidFill>
                  <a:schemeClr val="tx2">
                    <a:lumMod val="75000"/>
                  </a:schemeClr>
                </a:solidFill>
              </a:rPr>
              <a:t>at</a:t>
            </a:r>
            <a:r>
              <a:rPr lang="en-US" sz="2000" dirty="0" smtClean="0">
                <a:solidFill>
                  <a:schemeClr val="tx2">
                    <a:lumMod val="75000"/>
                  </a:schemeClr>
                </a:solidFill>
              </a:rPr>
              <a:t> our school at the beginning of the school year. As you can see, we painted our faces black and white. It made us look like the members of Kiss. </a:t>
            </a:r>
            <a:r>
              <a:rPr lang="x-none" sz="2000" dirty="0" smtClean="0">
                <a:solidFill>
                  <a:schemeClr val="tx2">
                    <a:lumMod val="75000"/>
                  </a:schemeClr>
                </a:solidFill>
              </a:rPr>
              <a:t>However,</a:t>
            </a:r>
            <a:r>
              <a:rPr lang="en-US" sz="2000" dirty="0" smtClean="0">
                <a:solidFill>
                  <a:schemeClr val="tx2">
                    <a:lumMod val="75000"/>
                  </a:schemeClr>
                </a:solidFill>
              </a:rPr>
              <a:t> that wasn’t our intention.</a:t>
            </a:r>
            <a:r>
              <a:rPr lang="x-none" sz="2000" dirty="0" smtClean="0">
                <a:solidFill>
                  <a:schemeClr val="tx2">
                    <a:lumMod val="75000"/>
                  </a:schemeClr>
                </a:solidFill>
              </a:rPr>
              <a:t> We had much fun making the masks. Our friend Ksenija was the main artist.</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Diplomas and rewards</a:t>
            </a:r>
            <a:endParaRPr lang="en-US" dirty="0">
              <a:solidFill>
                <a:schemeClr val="tx2">
                  <a:lumMod val="75000"/>
                </a:schemeClr>
              </a:solidFill>
            </a:endParaRPr>
          </a:p>
        </p:txBody>
      </p:sp>
      <p:pic>
        <p:nvPicPr>
          <p:cNvPr id="4" name="Content Placeholder 3" descr="IMG_20150513_161831.jpg"/>
          <p:cNvPicPr>
            <a:picLocks noGrp="1" noChangeAspect="1"/>
          </p:cNvPicPr>
          <p:nvPr>
            <p:ph sz="quarter" idx="1"/>
          </p:nvPr>
        </p:nvPicPr>
        <p:blipFill>
          <a:blip r:embed="rId2" cstate="print"/>
          <a:stretch>
            <a:fillRect/>
          </a:stretch>
        </p:blipFill>
        <p:spPr>
          <a:xfrm>
            <a:off x="4932040" y="1556792"/>
            <a:ext cx="3717032" cy="4608512"/>
          </a:xfrm>
          <a:ln w="19050">
            <a:solidFill>
              <a:schemeClr val="tx2">
                <a:lumMod val="75000"/>
              </a:schemeClr>
            </a:solidFill>
          </a:ln>
        </p:spPr>
      </p:pic>
      <p:sp>
        <p:nvSpPr>
          <p:cNvPr id="5" name="TextBox 4"/>
          <p:cNvSpPr txBox="1"/>
          <p:nvPr/>
        </p:nvSpPr>
        <p:spPr>
          <a:xfrm>
            <a:off x="323528" y="1628800"/>
            <a:ext cx="4032448" cy="4524315"/>
          </a:xfrm>
          <a:prstGeom prst="rect">
            <a:avLst/>
          </a:prstGeom>
          <a:noFill/>
        </p:spPr>
        <p:txBody>
          <a:bodyPr wrap="square" rtlCol="0">
            <a:spAutoFit/>
          </a:bodyPr>
          <a:lstStyle/>
          <a:p>
            <a:r>
              <a:rPr lang="en-US" sz="2400" dirty="0" smtClean="0">
                <a:solidFill>
                  <a:schemeClr val="tx2">
                    <a:lumMod val="75000"/>
                  </a:schemeClr>
                </a:solidFill>
              </a:rPr>
              <a:t>Many students from this school go to competitions </a:t>
            </a:r>
            <a:r>
              <a:rPr lang="x-none" sz="2400" dirty="0" smtClean="0">
                <a:solidFill>
                  <a:schemeClr val="tx2">
                    <a:lumMod val="75000"/>
                  </a:schemeClr>
                </a:solidFill>
              </a:rPr>
              <a:t>in many</a:t>
            </a:r>
            <a:r>
              <a:rPr lang="en-US" sz="2400" dirty="0" smtClean="0">
                <a:solidFill>
                  <a:schemeClr val="tx2">
                    <a:lumMod val="75000"/>
                  </a:schemeClr>
                </a:solidFill>
              </a:rPr>
              <a:t> subjects. </a:t>
            </a:r>
            <a:r>
              <a:rPr lang="x-none" sz="2400" dirty="0" smtClean="0">
                <a:solidFill>
                  <a:schemeClr val="tx2">
                    <a:lumMod val="75000"/>
                  </a:schemeClr>
                </a:solidFill>
              </a:rPr>
              <a:t>We were really good</a:t>
            </a:r>
            <a:r>
              <a:rPr lang="en-US" sz="2400" dirty="0" smtClean="0">
                <a:solidFill>
                  <a:schemeClr val="tx2">
                    <a:lumMod val="75000"/>
                  </a:schemeClr>
                </a:solidFill>
              </a:rPr>
              <a:t> </a:t>
            </a:r>
            <a:r>
              <a:rPr lang="x-none" sz="2400" dirty="0" smtClean="0">
                <a:solidFill>
                  <a:schemeClr val="tx2">
                    <a:lumMod val="75000"/>
                  </a:schemeClr>
                </a:solidFill>
              </a:rPr>
              <a:t>at</a:t>
            </a:r>
            <a:r>
              <a:rPr lang="en-US" sz="2400" dirty="0" smtClean="0">
                <a:solidFill>
                  <a:schemeClr val="tx2">
                    <a:lumMod val="75000"/>
                  </a:schemeClr>
                </a:solidFill>
              </a:rPr>
              <a:t> </a:t>
            </a:r>
            <a:r>
              <a:rPr lang="x-none" sz="2400" dirty="0" smtClean="0">
                <a:solidFill>
                  <a:schemeClr val="tx2">
                    <a:lumMod val="75000"/>
                  </a:schemeClr>
                </a:solidFill>
              </a:rPr>
              <a:t>M</a:t>
            </a:r>
            <a:r>
              <a:rPr lang="en-US" sz="2400" dirty="0" err="1" smtClean="0">
                <a:solidFill>
                  <a:schemeClr val="tx2">
                    <a:lumMod val="75000"/>
                  </a:schemeClr>
                </a:solidFill>
              </a:rPr>
              <a:t>ath</a:t>
            </a:r>
            <a:r>
              <a:rPr lang="x-none" sz="2400" dirty="0" smtClean="0">
                <a:solidFill>
                  <a:schemeClr val="tx2">
                    <a:lumMod val="75000"/>
                  </a:schemeClr>
                </a:solidFill>
              </a:rPr>
              <a:t>s</a:t>
            </a:r>
            <a:r>
              <a:rPr lang="en-US" sz="2400" dirty="0" smtClean="0">
                <a:solidFill>
                  <a:schemeClr val="tx2">
                    <a:lumMod val="75000"/>
                  </a:schemeClr>
                </a:solidFill>
              </a:rPr>
              <a:t>, Serbian, English, </a:t>
            </a:r>
            <a:r>
              <a:rPr lang="x-none" sz="2400" dirty="0" smtClean="0">
                <a:solidFill>
                  <a:schemeClr val="tx2">
                    <a:lumMod val="75000"/>
                  </a:schemeClr>
                </a:solidFill>
              </a:rPr>
              <a:t>P</a:t>
            </a:r>
            <a:r>
              <a:rPr lang="en-US" sz="2400" dirty="0" err="1" smtClean="0">
                <a:solidFill>
                  <a:schemeClr val="tx2">
                    <a:lumMod val="75000"/>
                  </a:schemeClr>
                </a:solidFill>
              </a:rPr>
              <a:t>hysics</a:t>
            </a:r>
            <a:r>
              <a:rPr lang="en-US" sz="2400" dirty="0" smtClean="0">
                <a:solidFill>
                  <a:schemeClr val="tx2">
                    <a:lumMod val="75000"/>
                  </a:schemeClr>
                </a:solidFill>
              </a:rPr>
              <a:t> and </a:t>
            </a:r>
            <a:r>
              <a:rPr lang="x-none" sz="2400" dirty="0" smtClean="0">
                <a:solidFill>
                  <a:schemeClr val="tx2">
                    <a:lumMod val="75000"/>
                  </a:schemeClr>
                </a:solidFill>
              </a:rPr>
              <a:t>C</a:t>
            </a:r>
            <a:r>
              <a:rPr lang="en-US" sz="2400" dirty="0" err="1" smtClean="0">
                <a:solidFill>
                  <a:schemeClr val="tx2">
                    <a:lumMod val="75000"/>
                  </a:schemeClr>
                </a:solidFill>
              </a:rPr>
              <a:t>hemistry</a:t>
            </a:r>
            <a:r>
              <a:rPr lang="en-US" sz="2400" dirty="0" smtClean="0">
                <a:solidFill>
                  <a:schemeClr val="tx2">
                    <a:lumMod val="75000"/>
                  </a:schemeClr>
                </a:solidFill>
              </a:rPr>
              <a:t>. Some</a:t>
            </a:r>
            <a:endParaRPr lang="x-none" sz="2400" dirty="0" smtClean="0">
              <a:solidFill>
                <a:schemeClr val="tx2">
                  <a:lumMod val="75000"/>
                </a:schemeClr>
              </a:solidFill>
            </a:endParaRPr>
          </a:p>
          <a:p>
            <a:r>
              <a:rPr lang="en-US" sz="2400" dirty="0" smtClean="0">
                <a:solidFill>
                  <a:schemeClr val="tx2">
                    <a:lumMod val="75000"/>
                  </a:schemeClr>
                </a:solidFill>
              </a:rPr>
              <a:t>students even </a:t>
            </a:r>
            <a:r>
              <a:rPr lang="x-none" sz="2400" dirty="0" smtClean="0">
                <a:solidFill>
                  <a:schemeClr val="tx2">
                    <a:lumMod val="75000"/>
                  </a:schemeClr>
                </a:solidFill>
              </a:rPr>
              <a:t>went</a:t>
            </a:r>
            <a:r>
              <a:rPr lang="en-US" sz="2400" dirty="0" smtClean="0">
                <a:solidFill>
                  <a:schemeClr val="tx2">
                    <a:lumMod val="75000"/>
                  </a:schemeClr>
                </a:solidFill>
              </a:rPr>
              <a:t> to the national competitions and g</a:t>
            </a:r>
            <a:r>
              <a:rPr lang="x-none" sz="2400" dirty="0" smtClean="0">
                <a:solidFill>
                  <a:schemeClr val="tx2">
                    <a:lumMod val="75000"/>
                  </a:schemeClr>
                </a:solidFill>
              </a:rPr>
              <a:t>o</a:t>
            </a:r>
            <a:r>
              <a:rPr lang="en-US" sz="2400" dirty="0" smtClean="0">
                <a:solidFill>
                  <a:schemeClr val="tx2">
                    <a:lumMod val="75000"/>
                  </a:schemeClr>
                </a:solidFill>
              </a:rPr>
              <a:t>t rewards.</a:t>
            </a:r>
            <a:r>
              <a:rPr lang="x-none" sz="2400" dirty="0" smtClean="0">
                <a:solidFill>
                  <a:schemeClr val="tx2">
                    <a:lumMod val="75000"/>
                  </a:schemeClr>
                </a:solidFill>
              </a:rPr>
              <a:t> We also took part in Cambridge selection competition and  we are proud of our results.</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CREDITS</a:t>
            </a:r>
            <a:endParaRPr lang="en-US" dirty="0">
              <a:solidFill>
                <a:schemeClr val="tx2"/>
              </a:solidFill>
            </a:endParaRPr>
          </a:p>
        </p:txBody>
      </p:sp>
      <p:pic>
        <p:nvPicPr>
          <p:cNvPr id="6" name="Content Placeholder 5" descr="j.jpg"/>
          <p:cNvPicPr>
            <a:picLocks noGrp="1" noChangeAspect="1"/>
          </p:cNvPicPr>
          <p:nvPr>
            <p:ph sz="quarter" idx="1"/>
          </p:nvPr>
        </p:nvPicPr>
        <p:blipFill>
          <a:blip r:embed="rId2" cstate="print"/>
          <a:stretch>
            <a:fillRect/>
          </a:stretch>
        </p:blipFill>
        <p:spPr>
          <a:xfrm>
            <a:off x="5220072" y="1556792"/>
            <a:ext cx="3429000" cy="4572000"/>
          </a:xfrm>
          <a:ln w="19050">
            <a:solidFill>
              <a:schemeClr val="tx2">
                <a:lumMod val="75000"/>
              </a:schemeClr>
            </a:solidFill>
          </a:ln>
        </p:spPr>
      </p:pic>
      <p:sp>
        <p:nvSpPr>
          <p:cNvPr id="7" name="TextBox 6"/>
          <p:cNvSpPr txBox="1"/>
          <p:nvPr/>
        </p:nvSpPr>
        <p:spPr>
          <a:xfrm>
            <a:off x="251520" y="5085184"/>
            <a:ext cx="2592288" cy="1200329"/>
          </a:xfrm>
          <a:prstGeom prst="rect">
            <a:avLst/>
          </a:prstGeom>
          <a:noFill/>
        </p:spPr>
        <p:txBody>
          <a:bodyPr wrap="square" rtlCol="0">
            <a:spAutoFit/>
          </a:bodyPr>
          <a:lstStyle/>
          <a:p>
            <a:r>
              <a:rPr lang="en-GB" b="0" dirty="0" smtClean="0">
                <a:solidFill>
                  <a:schemeClr val="tx2"/>
                </a:solidFill>
              </a:rPr>
              <a:t>Made by:</a:t>
            </a:r>
            <a:br>
              <a:rPr lang="en-GB" b="0" dirty="0" smtClean="0">
                <a:solidFill>
                  <a:schemeClr val="tx2"/>
                </a:solidFill>
              </a:rPr>
            </a:br>
            <a:r>
              <a:rPr lang="en-GB" b="0" dirty="0" err="1" smtClean="0">
                <a:solidFill>
                  <a:schemeClr val="tx2"/>
                </a:solidFill>
              </a:rPr>
              <a:t>Relja</a:t>
            </a:r>
            <a:r>
              <a:rPr lang="en-GB" b="0" dirty="0" smtClean="0">
                <a:solidFill>
                  <a:schemeClr val="tx2"/>
                </a:solidFill>
              </a:rPr>
              <a:t> </a:t>
            </a:r>
            <a:r>
              <a:rPr lang="en-GB" b="0" dirty="0" err="1" smtClean="0">
                <a:solidFill>
                  <a:schemeClr val="tx2"/>
                </a:solidFill>
              </a:rPr>
              <a:t>Stevanovic</a:t>
            </a:r>
            <a:endParaRPr lang="en-GB" b="0" dirty="0" smtClean="0">
              <a:solidFill>
                <a:schemeClr val="tx2"/>
              </a:solidFill>
            </a:endParaRPr>
          </a:p>
          <a:p>
            <a:r>
              <a:rPr lang="en-GB" dirty="0" err="1" smtClean="0">
                <a:solidFill>
                  <a:schemeClr val="tx2"/>
                </a:solidFill>
              </a:rPr>
              <a:t>Aleksandar</a:t>
            </a:r>
            <a:r>
              <a:rPr lang="en-GB" dirty="0" smtClean="0">
                <a:solidFill>
                  <a:schemeClr val="tx2"/>
                </a:solidFill>
              </a:rPr>
              <a:t> </a:t>
            </a:r>
            <a:r>
              <a:rPr lang="en-GB" dirty="0" err="1" smtClean="0">
                <a:solidFill>
                  <a:schemeClr val="tx2"/>
                </a:solidFill>
              </a:rPr>
              <a:t>Dimitrijevic</a:t>
            </a:r>
            <a:endParaRPr lang="en-GB" dirty="0" smtClean="0">
              <a:solidFill>
                <a:schemeClr val="tx2"/>
              </a:solidFill>
            </a:endParaRPr>
          </a:p>
          <a:p>
            <a:r>
              <a:rPr lang="en-GB" b="0" dirty="0" err="1" smtClean="0">
                <a:solidFill>
                  <a:schemeClr val="tx2"/>
                </a:solidFill>
              </a:rPr>
              <a:t>Masa</a:t>
            </a:r>
            <a:r>
              <a:rPr lang="en-GB" b="0" dirty="0" smtClean="0">
                <a:solidFill>
                  <a:schemeClr val="tx2"/>
                </a:solidFill>
              </a:rPr>
              <a:t> </a:t>
            </a:r>
            <a:r>
              <a:rPr lang="en-GB" b="0" dirty="0" err="1" smtClean="0">
                <a:solidFill>
                  <a:schemeClr val="tx2"/>
                </a:solidFill>
              </a:rPr>
              <a:t>Vukobratov</a:t>
            </a:r>
            <a:endParaRPr lang="en-GB" b="0" dirty="0" smtClean="0">
              <a:solidFill>
                <a:schemeClr val="tx2"/>
              </a:solidFill>
            </a:endParaRPr>
          </a:p>
        </p:txBody>
      </p:sp>
      <p:pic>
        <p:nvPicPr>
          <p:cNvPr id="5123" name="Picture 3" descr="C:\Program Files\Microsoft Office\MEDIA\OFFICE12\Bullets\BD21364_.gif"/>
          <p:cNvPicPr>
            <a:picLocks noChangeAspect="1" noChangeArrowheads="1"/>
          </p:cNvPicPr>
          <p:nvPr/>
        </p:nvPicPr>
        <p:blipFill>
          <a:blip r:embed="rId3" cstate="print"/>
          <a:srcRect/>
          <a:stretch>
            <a:fillRect/>
          </a:stretch>
        </p:blipFill>
        <p:spPr bwMode="auto">
          <a:xfrm>
            <a:off x="179512" y="5229200"/>
            <a:ext cx="144016" cy="144016"/>
          </a:xfrm>
          <a:prstGeom prst="rect">
            <a:avLst/>
          </a:prstGeom>
          <a:noFill/>
        </p:spPr>
      </p:pic>
      <p:sp>
        <p:nvSpPr>
          <p:cNvPr id="10" name="TextBox 9"/>
          <p:cNvSpPr txBox="1"/>
          <p:nvPr/>
        </p:nvSpPr>
        <p:spPr>
          <a:xfrm>
            <a:off x="395536" y="1700808"/>
            <a:ext cx="4464496" cy="3108543"/>
          </a:xfrm>
          <a:prstGeom prst="rect">
            <a:avLst/>
          </a:prstGeom>
          <a:noFill/>
        </p:spPr>
        <p:txBody>
          <a:bodyPr wrap="square" rtlCol="0">
            <a:spAutoFit/>
          </a:bodyPr>
          <a:lstStyle/>
          <a:p>
            <a:r>
              <a:rPr lang="en-US" sz="2800" dirty="0" smtClean="0">
                <a:solidFill>
                  <a:schemeClr val="tx2"/>
                </a:solidFill>
              </a:rPr>
              <a:t>All in all, our school is a great place to </a:t>
            </a:r>
            <a:r>
              <a:rPr lang="en-US" sz="2800" smtClean="0">
                <a:solidFill>
                  <a:schemeClr val="tx2"/>
                </a:solidFill>
              </a:rPr>
              <a:t>spend time and</a:t>
            </a:r>
            <a:r>
              <a:rPr lang="x-none" sz="2800" dirty="0" smtClean="0">
                <a:solidFill>
                  <a:schemeClr val="tx2"/>
                </a:solidFill>
              </a:rPr>
              <a:t> </a:t>
            </a:r>
            <a:r>
              <a:rPr lang="en-US" sz="2800" dirty="0" smtClean="0">
                <a:solidFill>
                  <a:schemeClr val="tx2"/>
                </a:solidFill>
              </a:rPr>
              <a:t>study. Our teachers are great and we enjoy being </a:t>
            </a:r>
            <a:r>
              <a:rPr lang="x-none" sz="2800" dirty="0" smtClean="0">
                <a:solidFill>
                  <a:schemeClr val="tx2"/>
                </a:solidFill>
              </a:rPr>
              <a:t>the students of</a:t>
            </a:r>
            <a:r>
              <a:rPr lang="en-US" sz="2800" dirty="0" smtClean="0">
                <a:solidFill>
                  <a:schemeClr val="tx2"/>
                </a:solidFill>
              </a:rPr>
              <a:t> this school.</a:t>
            </a:r>
            <a:r>
              <a:rPr lang="x-none" sz="2800" dirty="0" smtClean="0">
                <a:solidFill>
                  <a:schemeClr val="tx2"/>
                </a:solidFill>
              </a:rPr>
              <a:t> We will always remember it with love.</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This is the main entrance to the school yard</a:t>
            </a:r>
            <a:endParaRPr lang="en-US" dirty="0">
              <a:solidFill>
                <a:schemeClr val="accent1">
                  <a:lumMod val="75000"/>
                </a:schemeClr>
              </a:solidFill>
            </a:endParaRPr>
          </a:p>
        </p:txBody>
      </p:sp>
      <p:pic>
        <p:nvPicPr>
          <p:cNvPr id="4" name="Content Placeholder 3" descr="ulaz.jpg"/>
          <p:cNvPicPr>
            <a:picLocks noGrp="1" noChangeAspect="1"/>
          </p:cNvPicPr>
          <p:nvPr>
            <p:ph sz="quarter" idx="1"/>
          </p:nvPr>
        </p:nvPicPr>
        <p:blipFill>
          <a:blip r:embed="rId2" cstate="print"/>
          <a:stretch>
            <a:fillRect/>
          </a:stretch>
        </p:blipFill>
        <p:spPr>
          <a:xfrm>
            <a:off x="467544" y="1556792"/>
            <a:ext cx="3429000" cy="4572000"/>
          </a:xfrm>
          <a:ln w="19050">
            <a:solidFill>
              <a:schemeClr val="tx2">
                <a:lumMod val="75000"/>
              </a:schemeClr>
            </a:solidFill>
          </a:ln>
        </p:spPr>
      </p:pic>
      <p:sp>
        <p:nvSpPr>
          <p:cNvPr id="6" name="TextBox 5"/>
          <p:cNvSpPr txBox="1"/>
          <p:nvPr/>
        </p:nvSpPr>
        <p:spPr>
          <a:xfrm>
            <a:off x="4283968" y="1628800"/>
            <a:ext cx="4248472" cy="2862322"/>
          </a:xfrm>
          <a:prstGeom prst="rect">
            <a:avLst/>
          </a:prstGeom>
          <a:noFill/>
        </p:spPr>
        <p:txBody>
          <a:bodyPr wrap="square" rtlCol="0">
            <a:spAutoFit/>
          </a:bodyPr>
          <a:lstStyle/>
          <a:p>
            <a:r>
              <a:rPr lang="en-US" dirty="0" smtClean="0">
                <a:solidFill>
                  <a:schemeClr val="tx2">
                    <a:lumMod val="75000"/>
                  </a:schemeClr>
                </a:solidFill>
              </a:rPr>
              <a:t>The main yard is surrounded by a concrete </a:t>
            </a:r>
            <a:r>
              <a:rPr lang="x-none" dirty="0" smtClean="0">
                <a:solidFill>
                  <a:schemeClr val="tx2">
                    <a:lumMod val="75000"/>
                  </a:schemeClr>
                </a:solidFill>
              </a:rPr>
              <a:t>fence</a:t>
            </a:r>
            <a:r>
              <a:rPr lang="en-US" dirty="0" smtClean="0">
                <a:solidFill>
                  <a:schemeClr val="tx2">
                    <a:lumMod val="75000"/>
                  </a:schemeClr>
                </a:solidFill>
              </a:rPr>
              <a:t>. There are big trees around the yard which make the school look really nice. A nice fountain with benches s</a:t>
            </a:r>
            <a:r>
              <a:rPr lang="x-none" dirty="0" smtClean="0">
                <a:solidFill>
                  <a:schemeClr val="tx2">
                    <a:lumMod val="75000"/>
                  </a:schemeClr>
                </a:solidFill>
              </a:rPr>
              <a:t>tands</a:t>
            </a:r>
            <a:r>
              <a:rPr lang="en-US" dirty="0" smtClean="0">
                <a:solidFill>
                  <a:schemeClr val="tx2">
                    <a:lumMod val="75000"/>
                  </a:schemeClr>
                </a:solidFill>
              </a:rPr>
              <a:t> in the middle of the yard. During </a:t>
            </a:r>
            <a:r>
              <a:rPr lang="x-none" dirty="0" smtClean="0">
                <a:solidFill>
                  <a:schemeClr val="tx2">
                    <a:lumMod val="75000"/>
                  </a:schemeClr>
                </a:solidFill>
              </a:rPr>
              <a:t>the breaks</a:t>
            </a:r>
            <a:r>
              <a:rPr lang="en-US" dirty="0" smtClean="0">
                <a:solidFill>
                  <a:schemeClr val="tx2">
                    <a:lumMod val="75000"/>
                  </a:schemeClr>
                </a:solidFill>
              </a:rPr>
              <a:t>, everyone spends their time in the yard sitting and talking or playing around. There is also a small s</a:t>
            </a:r>
            <a:r>
              <a:rPr lang="x-none" dirty="0" smtClean="0">
                <a:solidFill>
                  <a:schemeClr val="tx2">
                    <a:lumMod val="75000"/>
                  </a:schemeClr>
                </a:solidFill>
              </a:rPr>
              <a:t>weet shop called Slatki Dom</a:t>
            </a:r>
            <a:r>
              <a:rPr lang="en-US" dirty="0" smtClean="0">
                <a:solidFill>
                  <a:schemeClr val="tx2">
                    <a:lumMod val="75000"/>
                  </a:schemeClr>
                </a:solidFill>
              </a:rPr>
              <a:t> on the other side of the street.</a:t>
            </a:r>
            <a:endParaRPr lang="en-US" dirty="0">
              <a:solidFill>
                <a:schemeClr val="tx2">
                  <a:lumMod val="75000"/>
                </a:schemeClr>
              </a:solidFill>
            </a:endParaRPr>
          </a:p>
        </p:txBody>
      </p:sp>
      <p:pic>
        <p:nvPicPr>
          <p:cNvPr id="2050" name="Picture 2" descr="C:\Users\Relja\Desktop\Engleski\360.jpg"/>
          <p:cNvPicPr>
            <a:picLocks noChangeAspect="1" noChangeArrowheads="1"/>
          </p:cNvPicPr>
          <p:nvPr/>
        </p:nvPicPr>
        <p:blipFill>
          <a:blip r:embed="rId3" cstate="print"/>
          <a:srcRect/>
          <a:stretch>
            <a:fillRect/>
          </a:stretch>
        </p:blipFill>
        <p:spPr bwMode="auto">
          <a:xfrm>
            <a:off x="4355977" y="4725144"/>
            <a:ext cx="4176463" cy="1401738"/>
          </a:xfrm>
          <a:prstGeom prst="rect">
            <a:avLst/>
          </a:prstGeom>
          <a:noFill/>
          <a:ln w="19050">
            <a:solidFill>
              <a:schemeClr val="tx2">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entrance to the main school building</a:t>
            </a:r>
            <a:endParaRPr lang="en-US" dirty="0">
              <a:solidFill>
                <a:schemeClr val="tx2"/>
              </a:solidFill>
            </a:endParaRPr>
          </a:p>
        </p:txBody>
      </p:sp>
      <p:pic>
        <p:nvPicPr>
          <p:cNvPr id="4" name="Content Placeholder 3" descr="gl.jpg"/>
          <p:cNvPicPr>
            <a:picLocks noGrp="1" noChangeAspect="1"/>
          </p:cNvPicPr>
          <p:nvPr>
            <p:ph sz="quarter" idx="1"/>
          </p:nvPr>
        </p:nvPicPr>
        <p:blipFill>
          <a:blip r:embed="rId2" cstate="print"/>
          <a:stretch>
            <a:fillRect/>
          </a:stretch>
        </p:blipFill>
        <p:spPr>
          <a:xfrm>
            <a:off x="5292080" y="1556792"/>
            <a:ext cx="3429000" cy="4536504"/>
          </a:xfrm>
          <a:ln w="19050">
            <a:solidFill>
              <a:schemeClr val="tx2">
                <a:lumMod val="75000"/>
              </a:schemeClr>
            </a:solidFill>
          </a:ln>
        </p:spPr>
      </p:pic>
      <p:sp>
        <p:nvSpPr>
          <p:cNvPr id="6" name="TextBox 5"/>
          <p:cNvSpPr txBox="1"/>
          <p:nvPr/>
        </p:nvSpPr>
        <p:spPr>
          <a:xfrm>
            <a:off x="395536" y="1700808"/>
            <a:ext cx="4536504" cy="2585323"/>
          </a:xfrm>
          <a:prstGeom prst="rect">
            <a:avLst/>
          </a:prstGeom>
          <a:noFill/>
        </p:spPr>
        <p:txBody>
          <a:bodyPr wrap="square" rtlCol="0">
            <a:spAutoFit/>
          </a:bodyPr>
          <a:lstStyle/>
          <a:p>
            <a:r>
              <a:rPr lang="en-US" dirty="0" smtClean="0">
                <a:solidFill>
                  <a:schemeClr val="tx2"/>
                </a:solidFill>
              </a:rPr>
              <a:t>The main school building is where most of the </a:t>
            </a:r>
            <a:r>
              <a:rPr lang="x-none" smtClean="0">
                <a:solidFill>
                  <a:schemeClr val="tx2"/>
                </a:solidFill>
              </a:rPr>
              <a:t>st</a:t>
            </a:r>
            <a:r>
              <a:rPr lang="en-US" smtClean="0">
                <a:solidFill>
                  <a:schemeClr val="tx2"/>
                </a:solidFill>
              </a:rPr>
              <a:t>a</a:t>
            </a:r>
            <a:r>
              <a:rPr lang="x-none" smtClean="0">
                <a:solidFill>
                  <a:schemeClr val="tx2"/>
                </a:solidFill>
              </a:rPr>
              <a:t>ff</a:t>
            </a:r>
            <a:r>
              <a:rPr lang="en-US" dirty="0" smtClean="0">
                <a:solidFill>
                  <a:schemeClr val="tx2"/>
                </a:solidFill>
              </a:rPr>
              <a:t> </a:t>
            </a:r>
            <a:r>
              <a:rPr lang="en-US" dirty="0" smtClean="0">
                <a:solidFill>
                  <a:schemeClr val="tx2"/>
                </a:solidFill>
              </a:rPr>
              <a:t>offices are. The </a:t>
            </a:r>
            <a:r>
              <a:rPr lang="en-US" dirty="0" err="1" smtClean="0">
                <a:solidFill>
                  <a:schemeClr val="tx2"/>
                </a:solidFill>
              </a:rPr>
              <a:t>ca</a:t>
            </a:r>
            <a:r>
              <a:rPr lang="x-none" dirty="0" smtClean="0">
                <a:solidFill>
                  <a:schemeClr val="tx2"/>
                </a:solidFill>
              </a:rPr>
              <a:t>nteen</a:t>
            </a:r>
            <a:r>
              <a:rPr lang="en-US" dirty="0" smtClean="0">
                <a:solidFill>
                  <a:schemeClr val="tx2"/>
                </a:solidFill>
              </a:rPr>
              <a:t> is also located in this part of the school. </a:t>
            </a:r>
            <a:r>
              <a:rPr lang="x-none" dirty="0" smtClean="0">
                <a:solidFill>
                  <a:schemeClr val="tx2"/>
                </a:solidFill>
              </a:rPr>
              <a:t>The kids of lower grades</a:t>
            </a:r>
            <a:r>
              <a:rPr lang="en-US" dirty="0" smtClean="0">
                <a:solidFill>
                  <a:schemeClr val="tx2"/>
                </a:solidFill>
              </a:rPr>
              <a:t> eat there</a:t>
            </a:r>
            <a:r>
              <a:rPr lang="x-none" dirty="0">
                <a:solidFill>
                  <a:schemeClr val="tx2"/>
                </a:solidFill>
              </a:rPr>
              <a:t> </a:t>
            </a:r>
            <a:r>
              <a:rPr lang="x-none" dirty="0" smtClean="0">
                <a:solidFill>
                  <a:schemeClr val="tx2"/>
                </a:solidFill>
              </a:rPr>
              <a:t>and</a:t>
            </a:r>
            <a:r>
              <a:rPr lang="en-US" dirty="0" smtClean="0">
                <a:solidFill>
                  <a:schemeClr val="tx2"/>
                </a:solidFill>
              </a:rPr>
              <a:t> that</a:t>
            </a:r>
            <a:r>
              <a:rPr lang="x-none" dirty="0" smtClean="0">
                <a:solidFill>
                  <a:schemeClr val="tx2"/>
                </a:solidFill>
              </a:rPr>
              <a:t> i</a:t>
            </a:r>
            <a:r>
              <a:rPr lang="en-US" dirty="0" smtClean="0">
                <a:solidFill>
                  <a:schemeClr val="tx2"/>
                </a:solidFill>
              </a:rPr>
              <a:t>s where  school meals are made. The school offers food to students</a:t>
            </a:r>
            <a:r>
              <a:rPr lang="x-none" dirty="0" smtClean="0">
                <a:solidFill>
                  <a:schemeClr val="tx2"/>
                </a:solidFill>
              </a:rPr>
              <a:t> every month</a:t>
            </a:r>
            <a:r>
              <a:rPr lang="en-US" dirty="0" smtClean="0">
                <a:solidFill>
                  <a:schemeClr val="tx2"/>
                </a:solidFill>
              </a:rPr>
              <a:t>. Of course you have to pay a monthly fee for that. </a:t>
            </a:r>
            <a:endParaRPr lang="x-none" dirty="0" smtClean="0">
              <a:solidFill>
                <a:schemeClr val="tx2"/>
              </a:solidFill>
            </a:endParaRPr>
          </a:p>
          <a:p>
            <a:r>
              <a:rPr lang="en-US" dirty="0" smtClean="0">
                <a:solidFill>
                  <a:schemeClr val="tx2"/>
                </a:solidFill>
              </a:rPr>
              <a:t>Art exhibit</a:t>
            </a:r>
            <a:r>
              <a:rPr lang="x-none" dirty="0" smtClean="0">
                <a:solidFill>
                  <a:schemeClr val="tx2"/>
                </a:solidFill>
              </a:rPr>
              <a:t>ions</a:t>
            </a:r>
            <a:r>
              <a:rPr lang="en-US" dirty="0" smtClean="0">
                <a:solidFill>
                  <a:schemeClr val="tx2"/>
                </a:solidFill>
              </a:rPr>
              <a:t> are held in the school </a:t>
            </a:r>
            <a:r>
              <a:rPr lang="x-none" dirty="0" smtClean="0">
                <a:solidFill>
                  <a:schemeClr val="tx2"/>
                </a:solidFill>
              </a:rPr>
              <a:t>hall </a:t>
            </a:r>
            <a:r>
              <a:rPr lang="en-US" dirty="0" smtClean="0">
                <a:solidFill>
                  <a:schemeClr val="tx2"/>
                </a:solidFill>
              </a:rPr>
              <a:t>each month.</a:t>
            </a:r>
            <a:endParaRPr lang="en-US" dirty="0">
              <a:solidFill>
                <a:schemeClr val="tx2"/>
              </a:solidFill>
            </a:endParaRPr>
          </a:p>
        </p:txBody>
      </p:sp>
      <p:pic>
        <p:nvPicPr>
          <p:cNvPr id="3074" name="Picture 2" descr="C:\Users\Relja\Desktop\Engleski\11204651_397694503755440_1192517511_o.jpg"/>
          <p:cNvPicPr>
            <a:picLocks noChangeAspect="1" noChangeArrowheads="1"/>
          </p:cNvPicPr>
          <p:nvPr/>
        </p:nvPicPr>
        <p:blipFill>
          <a:blip r:embed="rId3" cstate="print"/>
          <a:srcRect/>
          <a:stretch>
            <a:fillRect/>
          </a:stretch>
        </p:blipFill>
        <p:spPr bwMode="auto">
          <a:xfrm>
            <a:off x="467544" y="4509120"/>
            <a:ext cx="4320480" cy="1584176"/>
          </a:xfrm>
          <a:prstGeom prst="rect">
            <a:avLst/>
          </a:prstGeom>
          <a:noFill/>
          <a:ln w="19050">
            <a:solidFill>
              <a:schemeClr val="tx2">
                <a:lumMod val="75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second entrance to the school</a:t>
            </a:r>
            <a:endParaRPr lang="en-US" dirty="0">
              <a:solidFill>
                <a:schemeClr val="tx2"/>
              </a:solidFill>
            </a:endParaRPr>
          </a:p>
        </p:txBody>
      </p:sp>
      <p:pic>
        <p:nvPicPr>
          <p:cNvPr id="5" name="Content Placeholder 4" descr="11201272_397694703755420_1102570742_o.jpg"/>
          <p:cNvPicPr>
            <a:picLocks noGrp="1" noChangeAspect="1"/>
          </p:cNvPicPr>
          <p:nvPr>
            <p:ph sz="quarter" idx="1"/>
          </p:nvPr>
        </p:nvPicPr>
        <p:blipFill>
          <a:blip r:embed="rId2" cstate="print"/>
          <a:stretch>
            <a:fillRect/>
          </a:stretch>
        </p:blipFill>
        <p:spPr>
          <a:xfrm>
            <a:off x="467544" y="1556792"/>
            <a:ext cx="3429000" cy="4608512"/>
          </a:xfrm>
          <a:ln w="19050">
            <a:solidFill>
              <a:schemeClr val="tx2">
                <a:lumMod val="75000"/>
              </a:schemeClr>
            </a:solidFill>
          </a:ln>
        </p:spPr>
      </p:pic>
      <p:sp>
        <p:nvSpPr>
          <p:cNvPr id="7" name="TextBox 6"/>
          <p:cNvSpPr txBox="1"/>
          <p:nvPr/>
        </p:nvSpPr>
        <p:spPr>
          <a:xfrm>
            <a:off x="4139952" y="1700808"/>
            <a:ext cx="4392488" cy="1200329"/>
          </a:xfrm>
          <a:prstGeom prst="rect">
            <a:avLst/>
          </a:prstGeom>
          <a:noFill/>
        </p:spPr>
        <p:txBody>
          <a:bodyPr wrap="square" rtlCol="0">
            <a:spAutoFit/>
          </a:bodyPr>
          <a:lstStyle/>
          <a:p>
            <a:r>
              <a:rPr lang="en-US" dirty="0" smtClean="0">
                <a:solidFill>
                  <a:schemeClr val="tx2"/>
                </a:solidFill>
              </a:rPr>
              <a:t>The second entrance leads to the gym and other classrooms. Some of these classrooms are used</a:t>
            </a:r>
            <a:r>
              <a:rPr lang="x-none" dirty="0" smtClean="0">
                <a:solidFill>
                  <a:schemeClr val="tx2"/>
                </a:solidFill>
              </a:rPr>
              <a:t> only</a:t>
            </a:r>
            <a:r>
              <a:rPr lang="en-US" dirty="0" smtClean="0">
                <a:solidFill>
                  <a:schemeClr val="tx2"/>
                </a:solidFill>
              </a:rPr>
              <a:t> by </a:t>
            </a:r>
            <a:r>
              <a:rPr lang="x-none" dirty="0" smtClean="0">
                <a:solidFill>
                  <a:schemeClr val="tx2"/>
                </a:solidFill>
              </a:rPr>
              <a:t>the students of upper grades</a:t>
            </a:r>
            <a:r>
              <a:rPr lang="en-US" dirty="0" smtClean="0">
                <a:solidFill>
                  <a:schemeClr val="tx2"/>
                </a:solidFill>
              </a:rPr>
              <a:t>.</a:t>
            </a:r>
            <a:endParaRPr lang="en-US" dirty="0">
              <a:solidFill>
                <a:schemeClr val="tx2"/>
              </a:solidFill>
            </a:endParaRPr>
          </a:p>
        </p:txBody>
      </p:sp>
      <p:pic>
        <p:nvPicPr>
          <p:cNvPr id="4100" name="Picture 4" descr="C:\Users\Relja\Desktop\Engleski\11241176_397695233755367_1441326361_o.jpg"/>
          <p:cNvPicPr>
            <a:picLocks noChangeAspect="1" noChangeArrowheads="1"/>
          </p:cNvPicPr>
          <p:nvPr/>
        </p:nvPicPr>
        <p:blipFill>
          <a:blip r:embed="rId3" cstate="print"/>
          <a:srcRect/>
          <a:stretch>
            <a:fillRect/>
          </a:stretch>
        </p:blipFill>
        <p:spPr bwMode="auto">
          <a:xfrm>
            <a:off x="6660232" y="2996952"/>
            <a:ext cx="2160240" cy="3168352"/>
          </a:xfrm>
          <a:prstGeom prst="rect">
            <a:avLst/>
          </a:prstGeom>
          <a:noFill/>
          <a:ln w="19050">
            <a:solidFill>
              <a:schemeClr val="tx2">
                <a:lumMod val="75000"/>
              </a:schemeClr>
            </a:solidFill>
          </a:ln>
        </p:spPr>
      </p:pic>
      <p:sp>
        <p:nvSpPr>
          <p:cNvPr id="10" name="TextBox 9"/>
          <p:cNvSpPr txBox="1"/>
          <p:nvPr/>
        </p:nvSpPr>
        <p:spPr>
          <a:xfrm>
            <a:off x="4139952" y="2924944"/>
            <a:ext cx="2376264" cy="2862322"/>
          </a:xfrm>
          <a:prstGeom prst="rect">
            <a:avLst/>
          </a:prstGeom>
          <a:noFill/>
        </p:spPr>
        <p:txBody>
          <a:bodyPr wrap="square" rtlCol="0">
            <a:spAutoFit/>
          </a:bodyPr>
          <a:lstStyle/>
          <a:p>
            <a:r>
              <a:rPr lang="en-US" dirty="0" smtClean="0">
                <a:solidFill>
                  <a:schemeClr val="tx2"/>
                </a:solidFill>
              </a:rPr>
              <a:t>There is also an exit to another yard next to the gym. Most sports events are  held </a:t>
            </a:r>
            <a:r>
              <a:rPr lang="x-none" dirty="0" smtClean="0">
                <a:solidFill>
                  <a:schemeClr val="tx2"/>
                </a:solidFill>
              </a:rPr>
              <a:t>either </a:t>
            </a:r>
            <a:r>
              <a:rPr lang="en-US" dirty="0" smtClean="0">
                <a:solidFill>
                  <a:schemeClr val="tx2"/>
                </a:solidFill>
              </a:rPr>
              <a:t>in the gym or in the small yard. </a:t>
            </a:r>
            <a:endParaRPr lang="x-none" dirty="0" smtClean="0">
              <a:solidFill>
                <a:schemeClr val="tx2"/>
              </a:solidFill>
            </a:endParaRPr>
          </a:p>
          <a:p>
            <a:r>
              <a:rPr lang="en-US" dirty="0" smtClean="0">
                <a:solidFill>
                  <a:schemeClr val="tx2"/>
                </a:solidFill>
              </a:rPr>
              <a:t>The </a:t>
            </a:r>
            <a:r>
              <a:rPr lang="x-none" dirty="0" smtClean="0">
                <a:solidFill>
                  <a:schemeClr val="tx2"/>
                </a:solidFill>
              </a:rPr>
              <a:t>P</a:t>
            </a:r>
            <a:r>
              <a:rPr lang="en-US" dirty="0" err="1" smtClean="0">
                <a:solidFill>
                  <a:schemeClr val="tx2"/>
                </a:solidFill>
              </a:rPr>
              <a:t>sychologist’s</a:t>
            </a:r>
            <a:r>
              <a:rPr lang="en-US" dirty="0" smtClean="0">
                <a:solidFill>
                  <a:schemeClr val="tx2"/>
                </a:solidFill>
              </a:rPr>
              <a:t> office is in this part of the school.</a:t>
            </a:r>
            <a:endParaRPr lang="en-US"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church</a:t>
            </a:r>
            <a:endParaRPr lang="en-US" dirty="0">
              <a:solidFill>
                <a:schemeClr val="tx2"/>
              </a:solidFill>
            </a:endParaRPr>
          </a:p>
        </p:txBody>
      </p:sp>
      <p:pic>
        <p:nvPicPr>
          <p:cNvPr id="6" name="Content Placeholder 5" descr="11204666_397694477088776_1518962286_o.jpg"/>
          <p:cNvPicPr>
            <a:picLocks noGrp="1" noChangeAspect="1"/>
          </p:cNvPicPr>
          <p:nvPr>
            <p:ph sz="quarter" idx="1"/>
          </p:nvPr>
        </p:nvPicPr>
        <p:blipFill>
          <a:blip r:embed="rId2" cstate="print"/>
          <a:stretch>
            <a:fillRect/>
          </a:stretch>
        </p:blipFill>
        <p:spPr>
          <a:xfrm>
            <a:off x="5292080" y="1556792"/>
            <a:ext cx="3429000" cy="4536504"/>
          </a:xfrm>
          <a:ln w="19050">
            <a:solidFill>
              <a:schemeClr val="tx2">
                <a:lumMod val="75000"/>
              </a:schemeClr>
            </a:solidFill>
          </a:ln>
        </p:spPr>
      </p:pic>
      <p:sp>
        <p:nvSpPr>
          <p:cNvPr id="8" name="TextBox 7"/>
          <p:cNvSpPr txBox="1"/>
          <p:nvPr/>
        </p:nvSpPr>
        <p:spPr>
          <a:xfrm>
            <a:off x="323528" y="1628800"/>
            <a:ext cx="4752528" cy="4524315"/>
          </a:xfrm>
          <a:prstGeom prst="rect">
            <a:avLst/>
          </a:prstGeom>
          <a:noFill/>
        </p:spPr>
        <p:txBody>
          <a:bodyPr wrap="square" rtlCol="0">
            <a:spAutoFit/>
          </a:bodyPr>
          <a:lstStyle/>
          <a:p>
            <a:r>
              <a:rPr lang="x-none" sz="2400" dirty="0" smtClean="0">
                <a:solidFill>
                  <a:schemeClr val="tx2"/>
                </a:solidFill>
              </a:rPr>
              <a:t>Saint Trinity Church</a:t>
            </a:r>
            <a:r>
              <a:rPr lang="en-US" sz="2400" dirty="0" smtClean="0">
                <a:solidFill>
                  <a:schemeClr val="tx2"/>
                </a:solidFill>
              </a:rPr>
              <a:t> is an orthodox church. It is the oldest orthodox church in the area. It</a:t>
            </a:r>
            <a:r>
              <a:rPr lang="x-none" sz="2400" dirty="0" smtClean="0">
                <a:solidFill>
                  <a:schemeClr val="tx2"/>
                </a:solidFill>
              </a:rPr>
              <a:t> i</a:t>
            </a:r>
            <a:r>
              <a:rPr lang="en-US" sz="2400" dirty="0" smtClean="0">
                <a:solidFill>
                  <a:schemeClr val="tx2"/>
                </a:solidFill>
              </a:rPr>
              <a:t>s right next to </a:t>
            </a:r>
            <a:r>
              <a:rPr lang="x-none" sz="2400" dirty="0" smtClean="0">
                <a:solidFill>
                  <a:schemeClr val="tx2"/>
                </a:solidFill>
              </a:rPr>
              <a:t>our</a:t>
            </a:r>
            <a:r>
              <a:rPr lang="en-US" sz="2400" dirty="0" smtClean="0">
                <a:solidFill>
                  <a:schemeClr val="tx2"/>
                </a:solidFill>
              </a:rPr>
              <a:t> school, and </a:t>
            </a:r>
            <a:r>
              <a:rPr lang="x-none" sz="2400" dirty="0" smtClean="0">
                <a:solidFill>
                  <a:schemeClr val="tx2"/>
                </a:solidFill>
              </a:rPr>
              <a:t>it </a:t>
            </a:r>
            <a:r>
              <a:rPr lang="en-US" sz="2400" dirty="0" smtClean="0">
                <a:solidFill>
                  <a:schemeClr val="tx2"/>
                </a:solidFill>
              </a:rPr>
              <a:t>is surrounded by beautiful trees and bushes. </a:t>
            </a:r>
            <a:r>
              <a:rPr lang="x-none" sz="2400" dirty="0" smtClean="0">
                <a:solidFill>
                  <a:schemeClr val="tx2"/>
                </a:solidFill>
              </a:rPr>
              <a:t>We</a:t>
            </a:r>
            <a:r>
              <a:rPr lang="en-US" sz="2400" dirty="0" smtClean="0">
                <a:solidFill>
                  <a:schemeClr val="tx2"/>
                </a:solidFill>
              </a:rPr>
              <a:t> can see it from most of the hall</a:t>
            </a:r>
            <a:r>
              <a:rPr lang="x-none" sz="2400" dirty="0" smtClean="0">
                <a:solidFill>
                  <a:schemeClr val="tx2"/>
                </a:solidFill>
              </a:rPr>
              <a:t> windows</a:t>
            </a:r>
            <a:r>
              <a:rPr lang="en-US" sz="2400" dirty="0" smtClean="0">
                <a:solidFill>
                  <a:schemeClr val="tx2"/>
                </a:solidFill>
              </a:rPr>
              <a:t> </a:t>
            </a:r>
            <a:r>
              <a:rPr lang="x-none" sz="2400" dirty="0" smtClean="0">
                <a:solidFill>
                  <a:schemeClr val="tx2"/>
                </a:solidFill>
              </a:rPr>
              <a:t>of our</a:t>
            </a:r>
            <a:r>
              <a:rPr lang="en-US" sz="2400" dirty="0" smtClean="0">
                <a:solidFill>
                  <a:schemeClr val="tx2"/>
                </a:solidFill>
              </a:rPr>
              <a:t> school.</a:t>
            </a:r>
          </a:p>
          <a:p>
            <a:r>
              <a:rPr lang="x-none" sz="2400" dirty="0" smtClean="0">
                <a:solidFill>
                  <a:schemeClr val="tx2"/>
                </a:solidFill>
              </a:rPr>
              <a:t>We</a:t>
            </a:r>
            <a:r>
              <a:rPr lang="en-US" sz="2400" dirty="0" smtClean="0">
                <a:solidFill>
                  <a:schemeClr val="tx2"/>
                </a:solidFill>
              </a:rPr>
              <a:t> can </a:t>
            </a:r>
            <a:r>
              <a:rPr lang="x-none" sz="2400" dirty="0" smtClean="0">
                <a:solidFill>
                  <a:schemeClr val="tx2"/>
                </a:solidFill>
              </a:rPr>
              <a:t>also </a:t>
            </a:r>
            <a:r>
              <a:rPr lang="en-US" sz="2400" dirty="0" smtClean="0">
                <a:solidFill>
                  <a:schemeClr val="tx2"/>
                </a:solidFill>
              </a:rPr>
              <a:t>hear the b</a:t>
            </a:r>
            <a:r>
              <a:rPr lang="x-none" sz="2400" dirty="0" smtClean="0">
                <a:solidFill>
                  <a:schemeClr val="tx2"/>
                </a:solidFill>
              </a:rPr>
              <a:t>ells sometimes. We often visit the church at our religious education classes. The photo has been taken from the second floor.</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a:t>
            </a:r>
            <a:r>
              <a:rPr lang="en-US" dirty="0" err="1" smtClean="0">
                <a:solidFill>
                  <a:schemeClr val="tx2"/>
                </a:solidFill>
              </a:rPr>
              <a:t>hal</a:t>
            </a:r>
            <a:r>
              <a:rPr lang="x-none" dirty="0" smtClean="0">
                <a:solidFill>
                  <a:schemeClr val="tx2"/>
                </a:solidFill>
              </a:rPr>
              <a:t>l</a:t>
            </a:r>
            <a:r>
              <a:rPr lang="en-US" dirty="0" smtClean="0">
                <a:solidFill>
                  <a:schemeClr val="tx2"/>
                </a:solidFill>
              </a:rPr>
              <a:t>s </a:t>
            </a:r>
            <a:r>
              <a:rPr lang="x-none" dirty="0" smtClean="0">
                <a:solidFill>
                  <a:schemeClr val="tx2"/>
                </a:solidFill>
              </a:rPr>
              <a:t>and the classrooms</a:t>
            </a:r>
            <a:endParaRPr lang="en-US" dirty="0">
              <a:solidFill>
                <a:schemeClr val="tx2"/>
              </a:solidFill>
            </a:endParaRPr>
          </a:p>
        </p:txBody>
      </p:sp>
      <p:pic>
        <p:nvPicPr>
          <p:cNvPr id="4" name="Content Placeholder 3" descr="hall.jpg"/>
          <p:cNvPicPr>
            <a:picLocks noGrp="1" noChangeAspect="1"/>
          </p:cNvPicPr>
          <p:nvPr>
            <p:ph sz="quarter" idx="1"/>
          </p:nvPr>
        </p:nvPicPr>
        <p:blipFill>
          <a:blip r:embed="rId2" cstate="print"/>
          <a:stretch>
            <a:fillRect/>
          </a:stretch>
        </p:blipFill>
        <p:spPr>
          <a:xfrm>
            <a:off x="467544" y="1556792"/>
            <a:ext cx="3429000" cy="4536504"/>
          </a:xfrm>
          <a:ln w="19050">
            <a:solidFill>
              <a:schemeClr val="tx2">
                <a:lumMod val="75000"/>
              </a:schemeClr>
            </a:solidFill>
          </a:ln>
        </p:spPr>
      </p:pic>
      <p:sp>
        <p:nvSpPr>
          <p:cNvPr id="6" name="TextBox 5"/>
          <p:cNvSpPr txBox="1"/>
          <p:nvPr/>
        </p:nvSpPr>
        <p:spPr>
          <a:xfrm>
            <a:off x="4283968" y="1772816"/>
            <a:ext cx="4104456" cy="4524315"/>
          </a:xfrm>
          <a:prstGeom prst="rect">
            <a:avLst/>
          </a:prstGeom>
          <a:noFill/>
        </p:spPr>
        <p:txBody>
          <a:bodyPr wrap="square" rtlCol="0">
            <a:spAutoFit/>
          </a:bodyPr>
          <a:lstStyle/>
          <a:p>
            <a:r>
              <a:rPr lang="en-US" dirty="0" smtClean="0">
                <a:solidFill>
                  <a:schemeClr val="tx2"/>
                </a:solidFill>
              </a:rPr>
              <a:t>There are </a:t>
            </a:r>
            <a:r>
              <a:rPr lang="x-none" dirty="0" smtClean="0">
                <a:solidFill>
                  <a:schemeClr val="tx2"/>
                </a:solidFill>
              </a:rPr>
              <a:t>four</a:t>
            </a:r>
            <a:r>
              <a:rPr lang="en-US" dirty="0" smtClean="0">
                <a:solidFill>
                  <a:schemeClr val="tx2"/>
                </a:solidFill>
              </a:rPr>
              <a:t> floors </a:t>
            </a:r>
            <a:r>
              <a:rPr lang="x-none" dirty="0" smtClean="0">
                <a:solidFill>
                  <a:schemeClr val="tx2"/>
                </a:solidFill>
              </a:rPr>
              <a:t>at</a:t>
            </a:r>
            <a:r>
              <a:rPr lang="en-US" dirty="0" smtClean="0">
                <a:solidFill>
                  <a:schemeClr val="tx2"/>
                </a:solidFill>
              </a:rPr>
              <a:t> our school</a:t>
            </a:r>
            <a:r>
              <a:rPr lang="x-none" dirty="0">
                <a:solidFill>
                  <a:schemeClr val="tx2"/>
                </a:solidFill>
              </a:rPr>
              <a:t> </a:t>
            </a:r>
            <a:r>
              <a:rPr lang="en-US" dirty="0" smtClean="0">
                <a:solidFill>
                  <a:schemeClr val="tx2"/>
                </a:solidFill>
              </a:rPr>
              <a:t> including the basement.</a:t>
            </a:r>
            <a:r>
              <a:rPr lang="x-none" dirty="0" smtClean="0">
                <a:solidFill>
                  <a:schemeClr val="tx2"/>
                </a:solidFill>
              </a:rPr>
              <a:t> </a:t>
            </a:r>
            <a:r>
              <a:rPr lang="en-US" dirty="0" smtClean="0">
                <a:solidFill>
                  <a:schemeClr val="tx2"/>
                </a:solidFill>
              </a:rPr>
              <a:t> </a:t>
            </a:r>
            <a:r>
              <a:rPr lang="x-none" dirty="0">
                <a:solidFill>
                  <a:schemeClr val="tx2"/>
                </a:solidFill>
              </a:rPr>
              <a:t>A</a:t>
            </a:r>
            <a:r>
              <a:rPr lang="en-US" dirty="0" err="1" smtClean="0">
                <a:solidFill>
                  <a:schemeClr val="tx2"/>
                </a:solidFill>
              </a:rPr>
              <a:t>rt</a:t>
            </a:r>
            <a:r>
              <a:rPr lang="en-US" dirty="0" smtClean="0">
                <a:solidFill>
                  <a:schemeClr val="tx2"/>
                </a:solidFill>
              </a:rPr>
              <a:t> ,</a:t>
            </a:r>
            <a:r>
              <a:rPr lang="x-none" dirty="0" smtClean="0">
                <a:solidFill>
                  <a:schemeClr val="tx2"/>
                </a:solidFill>
              </a:rPr>
              <a:t> Craft, </a:t>
            </a:r>
            <a:r>
              <a:rPr lang="en-US" dirty="0" smtClean="0">
                <a:solidFill>
                  <a:schemeClr val="tx2"/>
                </a:solidFill>
              </a:rPr>
              <a:t> </a:t>
            </a:r>
            <a:r>
              <a:rPr lang="x-none" dirty="0">
                <a:solidFill>
                  <a:schemeClr val="tx2"/>
                </a:solidFill>
              </a:rPr>
              <a:t>C</a:t>
            </a:r>
            <a:r>
              <a:rPr lang="en-US" dirty="0" err="1" smtClean="0">
                <a:solidFill>
                  <a:schemeClr val="tx2"/>
                </a:solidFill>
              </a:rPr>
              <a:t>hemistry</a:t>
            </a:r>
            <a:r>
              <a:rPr lang="en-US" dirty="0" smtClean="0">
                <a:solidFill>
                  <a:schemeClr val="tx2"/>
                </a:solidFill>
              </a:rPr>
              <a:t> and </a:t>
            </a:r>
            <a:r>
              <a:rPr lang="x-none" dirty="0" smtClean="0">
                <a:solidFill>
                  <a:schemeClr val="tx2"/>
                </a:solidFill>
              </a:rPr>
              <a:t>P</a:t>
            </a:r>
            <a:r>
              <a:rPr lang="en-US" dirty="0" err="1" smtClean="0">
                <a:solidFill>
                  <a:schemeClr val="tx2"/>
                </a:solidFill>
              </a:rPr>
              <a:t>hysics</a:t>
            </a:r>
            <a:r>
              <a:rPr lang="en-US" dirty="0" smtClean="0">
                <a:solidFill>
                  <a:schemeClr val="tx2"/>
                </a:solidFill>
              </a:rPr>
              <a:t> classrooms</a:t>
            </a:r>
            <a:r>
              <a:rPr lang="x-none" dirty="0" smtClean="0">
                <a:solidFill>
                  <a:schemeClr val="tx2"/>
                </a:solidFill>
              </a:rPr>
              <a:t> are in the basement</a:t>
            </a:r>
            <a:r>
              <a:rPr lang="en-US" dirty="0" smtClean="0">
                <a:solidFill>
                  <a:schemeClr val="tx2"/>
                </a:solidFill>
              </a:rPr>
              <a:t>. The ground floor is only used by younger students, mostly those </a:t>
            </a:r>
            <a:r>
              <a:rPr lang="x-none" dirty="0" smtClean="0">
                <a:solidFill>
                  <a:schemeClr val="tx2"/>
                </a:solidFill>
              </a:rPr>
              <a:t>of</a:t>
            </a:r>
            <a:r>
              <a:rPr lang="en-US" dirty="0" smtClean="0">
                <a:solidFill>
                  <a:schemeClr val="tx2"/>
                </a:solidFill>
              </a:rPr>
              <a:t> the 3</a:t>
            </a:r>
            <a:r>
              <a:rPr lang="en-US" baseline="30000" dirty="0" smtClean="0">
                <a:solidFill>
                  <a:schemeClr val="tx2"/>
                </a:solidFill>
              </a:rPr>
              <a:t>rd</a:t>
            </a:r>
            <a:r>
              <a:rPr lang="en-US" dirty="0" smtClean="0">
                <a:solidFill>
                  <a:schemeClr val="tx2"/>
                </a:solidFill>
              </a:rPr>
              <a:t> and 4</a:t>
            </a:r>
            <a:r>
              <a:rPr lang="en-US" baseline="30000" dirty="0" smtClean="0">
                <a:solidFill>
                  <a:schemeClr val="tx2"/>
                </a:solidFill>
              </a:rPr>
              <a:t>th</a:t>
            </a:r>
            <a:r>
              <a:rPr lang="en-US" dirty="0" smtClean="0">
                <a:solidFill>
                  <a:schemeClr val="tx2"/>
                </a:solidFill>
              </a:rPr>
              <a:t> grade. The first floor </a:t>
            </a:r>
            <a:r>
              <a:rPr lang="x-none" dirty="0" smtClean="0">
                <a:solidFill>
                  <a:schemeClr val="tx2"/>
                </a:solidFill>
              </a:rPr>
              <a:t>is for</a:t>
            </a:r>
            <a:r>
              <a:rPr lang="en-US" dirty="0" smtClean="0">
                <a:solidFill>
                  <a:schemeClr val="tx2"/>
                </a:solidFill>
              </a:rPr>
              <a:t> </a:t>
            </a:r>
            <a:r>
              <a:rPr lang="x-none" dirty="0">
                <a:solidFill>
                  <a:schemeClr val="tx2"/>
                </a:solidFill>
              </a:rPr>
              <a:t>H</a:t>
            </a:r>
            <a:r>
              <a:rPr lang="en-US" dirty="0" err="1" smtClean="0">
                <a:solidFill>
                  <a:schemeClr val="tx2"/>
                </a:solidFill>
              </a:rPr>
              <a:t>istory</a:t>
            </a:r>
            <a:r>
              <a:rPr lang="en-US" dirty="0" smtClean="0">
                <a:solidFill>
                  <a:schemeClr val="tx2"/>
                </a:solidFill>
              </a:rPr>
              <a:t>, </a:t>
            </a:r>
            <a:r>
              <a:rPr lang="x-none" dirty="0" smtClean="0">
                <a:solidFill>
                  <a:schemeClr val="tx2"/>
                </a:solidFill>
              </a:rPr>
              <a:t>G</a:t>
            </a:r>
            <a:r>
              <a:rPr lang="en-US" dirty="0" err="1" smtClean="0">
                <a:solidFill>
                  <a:schemeClr val="tx2"/>
                </a:solidFill>
              </a:rPr>
              <a:t>eography</a:t>
            </a:r>
            <a:r>
              <a:rPr lang="en-US" dirty="0" smtClean="0">
                <a:solidFill>
                  <a:schemeClr val="tx2"/>
                </a:solidFill>
              </a:rPr>
              <a:t>, </a:t>
            </a:r>
            <a:r>
              <a:rPr lang="x-none" dirty="0" smtClean="0">
                <a:solidFill>
                  <a:schemeClr val="tx2"/>
                </a:solidFill>
              </a:rPr>
              <a:t>B</a:t>
            </a:r>
            <a:r>
              <a:rPr lang="en-US" dirty="0" err="1" smtClean="0">
                <a:solidFill>
                  <a:schemeClr val="tx2"/>
                </a:solidFill>
              </a:rPr>
              <a:t>iology</a:t>
            </a:r>
            <a:r>
              <a:rPr lang="en-US" dirty="0" smtClean="0">
                <a:solidFill>
                  <a:schemeClr val="tx2"/>
                </a:solidFill>
              </a:rPr>
              <a:t>, German and </a:t>
            </a:r>
            <a:r>
              <a:rPr lang="x-none" dirty="0" smtClean="0">
                <a:solidFill>
                  <a:schemeClr val="tx2"/>
                </a:solidFill>
              </a:rPr>
              <a:t>M</a:t>
            </a:r>
            <a:r>
              <a:rPr lang="en-US" dirty="0" err="1" smtClean="0">
                <a:solidFill>
                  <a:schemeClr val="tx2"/>
                </a:solidFill>
              </a:rPr>
              <a:t>ath</a:t>
            </a:r>
            <a:r>
              <a:rPr lang="x-none" dirty="0" smtClean="0">
                <a:solidFill>
                  <a:schemeClr val="tx2"/>
                </a:solidFill>
              </a:rPr>
              <a:t>s</a:t>
            </a:r>
            <a:r>
              <a:rPr lang="en-US" dirty="0" smtClean="0">
                <a:solidFill>
                  <a:schemeClr val="tx2"/>
                </a:solidFill>
              </a:rPr>
              <a:t> classrooms. The second floor has </a:t>
            </a:r>
            <a:r>
              <a:rPr lang="x-none" dirty="0" smtClean="0">
                <a:solidFill>
                  <a:schemeClr val="tx2"/>
                </a:solidFill>
              </a:rPr>
              <a:t>two</a:t>
            </a:r>
            <a:r>
              <a:rPr lang="en-US" dirty="0" smtClean="0">
                <a:solidFill>
                  <a:schemeClr val="tx2"/>
                </a:solidFill>
              </a:rPr>
              <a:t> classrooms for Serbian</a:t>
            </a:r>
            <a:r>
              <a:rPr lang="x-none" dirty="0" smtClean="0">
                <a:solidFill>
                  <a:schemeClr val="tx2"/>
                </a:solidFill>
              </a:rPr>
              <a:t> </a:t>
            </a:r>
            <a:r>
              <a:rPr lang="en-US" dirty="0" smtClean="0">
                <a:solidFill>
                  <a:schemeClr val="tx2"/>
                </a:solidFill>
              </a:rPr>
              <a:t>,</a:t>
            </a:r>
            <a:r>
              <a:rPr lang="x-none" dirty="0" smtClean="0">
                <a:solidFill>
                  <a:schemeClr val="tx2"/>
                </a:solidFill>
              </a:rPr>
              <a:t>two classrooms </a:t>
            </a:r>
            <a:r>
              <a:rPr lang="en-US" dirty="0" smtClean="0">
                <a:solidFill>
                  <a:schemeClr val="tx2"/>
                </a:solidFill>
              </a:rPr>
              <a:t> for English, </a:t>
            </a:r>
            <a:r>
              <a:rPr lang="x-none" dirty="0" smtClean="0">
                <a:solidFill>
                  <a:schemeClr val="tx2"/>
                </a:solidFill>
              </a:rPr>
              <a:t>a Music  and </a:t>
            </a:r>
            <a:r>
              <a:rPr lang="en-US" dirty="0" smtClean="0">
                <a:solidFill>
                  <a:schemeClr val="tx2"/>
                </a:solidFill>
              </a:rPr>
              <a:t>an IT classroom that has  computers in it</a:t>
            </a:r>
            <a:r>
              <a:rPr lang="x-none" dirty="0" smtClean="0">
                <a:solidFill>
                  <a:schemeClr val="tx2"/>
                </a:solidFill>
              </a:rPr>
              <a:t>. All the classrooms are pleasant and equipped with modern furniture and teaching technology including smartboards.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rmAutofit fontScale="90000"/>
          </a:bodyPr>
          <a:lstStyle/>
          <a:p>
            <a:r>
              <a:rPr lang="en-US" dirty="0" smtClean="0">
                <a:solidFill>
                  <a:schemeClr val="tx2"/>
                </a:solidFill>
              </a:rPr>
              <a:t>Stairs from the west wing of the school and the second entrance</a:t>
            </a:r>
            <a:endParaRPr lang="en-US" dirty="0">
              <a:solidFill>
                <a:schemeClr val="tx2"/>
              </a:solidFill>
            </a:endParaRPr>
          </a:p>
        </p:txBody>
      </p:sp>
      <p:pic>
        <p:nvPicPr>
          <p:cNvPr id="6" name="Content Placeholder 5" descr="tps.jpg"/>
          <p:cNvPicPr>
            <a:picLocks noGrp="1" noChangeAspect="1"/>
          </p:cNvPicPr>
          <p:nvPr>
            <p:ph sz="quarter" idx="1"/>
          </p:nvPr>
        </p:nvPicPr>
        <p:blipFill>
          <a:blip r:embed="rId2" cstate="print"/>
          <a:stretch>
            <a:fillRect/>
          </a:stretch>
        </p:blipFill>
        <p:spPr>
          <a:xfrm>
            <a:off x="539552" y="1556792"/>
            <a:ext cx="3600400" cy="4536504"/>
          </a:xfrm>
          <a:ln w="19050">
            <a:solidFill>
              <a:schemeClr val="tx2">
                <a:lumMod val="75000"/>
              </a:schemeClr>
            </a:solidFill>
          </a:ln>
        </p:spPr>
      </p:pic>
      <p:pic>
        <p:nvPicPr>
          <p:cNvPr id="7" name="Picture 6" descr="stp.jpg"/>
          <p:cNvPicPr>
            <a:picLocks noChangeAspect="1"/>
          </p:cNvPicPr>
          <p:nvPr/>
        </p:nvPicPr>
        <p:blipFill>
          <a:blip r:embed="rId3" cstate="print"/>
          <a:stretch>
            <a:fillRect/>
          </a:stretch>
        </p:blipFill>
        <p:spPr>
          <a:xfrm>
            <a:off x="5004048" y="1556792"/>
            <a:ext cx="3600400" cy="4536504"/>
          </a:xfrm>
          <a:prstGeom prst="rect">
            <a:avLst/>
          </a:prstGeom>
          <a:ln w="19050">
            <a:solidFill>
              <a:schemeClr val="tx2">
                <a:lumMod val="7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The school orchestra</a:t>
            </a:r>
            <a:endParaRPr lang="en-US" dirty="0">
              <a:solidFill>
                <a:schemeClr val="tx2">
                  <a:lumMod val="75000"/>
                </a:schemeClr>
              </a:solidFill>
            </a:endParaRPr>
          </a:p>
        </p:txBody>
      </p:sp>
      <p:pic>
        <p:nvPicPr>
          <p:cNvPr id="4" name="Content Placeholder 3" descr="11260399_920535331342564_1959798457_o.jpg"/>
          <p:cNvPicPr>
            <a:picLocks noGrp="1" noChangeAspect="1"/>
          </p:cNvPicPr>
          <p:nvPr>
            <p:ph sz="quarter" idx="1"/>
          </p:nvPr>
        </p:nvPicPr>
        <p:blipFill>
          <a:blip r:embed="rId2" cstate="print"/>
          <a:stretch>
            <a:fillRect/>
          </a:stretch>
        </p:blipFill>
        <p:spPr>
          <a:xfrm>
            <a:off x="539552" y="3068960"/>
            <a:ext cx="8078192" cy="3030215"/>
          </a:xfrm>
          <a:ln w="19050">
            <a:solidFill>
              <a:schemeClr val="tx2">
                <a:lumMod val="75000"/>
              </a:schemeClr>
            </a:solidFill>
          </a:ln>
        </p:spPr>
      </p:pic>
      <p:sp>
        <p:nvSpPr>
          <p:cNvPr id="5" name="TextBox 4"/>
          <p:cNvSpPr txBox="1"/>
          <p:nvPr/>
        </p:nvSpPr>
        <p:spPr>
          <a:xfrm>
            <a:off x="539552" y="1628800"/>
            <a:ext cx="8064896" cy="1200329"/>
          </a:xfrm>
          <a:prstGeom prst="rect">
            <a:avLst/>
          </a:prstGeom>
          <a:noFill/>
        </p:spPr>
        <p:txBody>
          <a:bodyPr wrap="square" rtlCol="0">
            <a:spAutoFit/>
          </a:bodyPr>
          <a:lstStyle/>
          <a:p>
            <a:r>
              <a:rPr lang="x-none" dirty="0" smtClean="0">
                <a:solidFill>
                  <a:schemeClr val="tx2">
                    <a:lumMod val="75000"/>
                  </a:schemeClr>
                </a:solidFill>
              </a:rPr>
              <a:t>This year our</a:t>
            </a:r>
            <a:r>
              <a:rPr lang="en-US" dirty="0" smtClean="0">
                <a:solidFill>
                  <a:schemeClr val="tx2">
                    <a:lumMod val="75000"/>
                  </a:schemeClr>
                </a:solidFill>
              </a:rPr>
              <a:t> music teachers </a:t>
            </a:r>
            <a:r>
              <a:rPr lang="x-none" dirty="0" smtClean="0">
                <a:solidFill>
                  <a:schemeClr val="tx2">
                    <a:lumMod val="75000"/>
                  </a:schemeClr>
                </a:solidFill>
              </a:rPr>
              <a:t>have </a:t>
            </a:r>
            <a:r>
              <a:rPr lang="en-US" dirty="0" smtClean="0">
                <a:solidFill>
                  <a:schemeClr val="tx2">
                    <a:lumMod val="75000"/>
                  </a:schemeClr>
                </a:solidFill>
              </a:rPr>
              <a:t>decided to organize a school orchestra. There are four guitars, two violins</a:t>
            </a:r>
            <a:r>
              <a:rPr lang="x-none" dirty="0" smtClean="0">
                <a:solidFill>
                  <a:schemeClr val="tx2">
                    <a:lumMod val="75000"/>
                  </a:schemeClr>
                </a:solidFill>
              </a:rPr>
              <a:t>, two trumpets </a:t>
            </a:r>
            <a:r>
              <a:rPr lang="en-US" dirty="0" smtClean="0">
                <a:solidFill>
                  <a:schemeClr val="tx2">
                    <a:lumMod val="75000"/>
                  </a:schemeClr>
                </a:solidFill>
              </a:rPr>
              <a:t>and a lot of singers. We are </a:t>
            </a:r>
            <a:r>
              <a:rPr lang="en-US" dirty="0" err="1" smtClean="0">
                <a:solidFill>
                  <a:schemeClr val="tx2">
                    <a:lumMod val="75000"/>
                  </a:schemeClr>
                </a:solidFill>
              </a:rPr>
              <a:t>practi</a:t>
            </a:r>
            <a:r>
              <a:rPr lang="x-none" dirty="0" smtClean="0">
                <a:solidFill>
                  <a:schemeClr val="tx2">
                    <a:lumMod val="75000"/>
                  </a:schemeClr>
                </a:solidFill>
              </a:rPr>
              <a:t>s</a:t>
            </a:r>
            <a:r>
              <a:rPr lang="en-US" dirty="0" err="1" smtClean="0">
                <a:solidFill>
                  <a:schemeClr val="tx2">
                    <a:lumMod val="75000"/>
                  </a:schemeClr>
                </a:solidFill>
              </a:rPr>
              <a:t>ing</a:t>
            </a:r>
            <a:r>
              <a:rPr lang="en-US" dirty="0" smtClean="0">
                <a:solidFill>
                  <a:schemeClr val="tx2">
                    <a:lumMod val="75000"/>
                  </a:schemeClr>
                </a:solidFill>
              </a:rPr>
              <a:t> for the end of the school year</a:t>
            </a:r>
            <a:r>
              <a:rPr lang="x-none" dirty="0">
                <a:solidFill>
                  <a:schemeClr val="tx2">
                    <a:lumMod val="75000"/>
                  </a:schemeClr>
                </a:solidFill>
              </a:rPr>
              <a:t> </a:t>
            </a:r>
            <a:r>
              <a:rPr lang="x-none" dirty="0" smtClean="0">
                <a:solidFill>
                  <a:schemeClr val="tx2">
                    <a:lumMod val="75000"/>
                  </a:schemeClr>
                </a:solidFill>
              </a:rPr>
              <a:t>party. W</a:t>
            </a:r>
            <a:r>
              <a:rPr lang="en-US" dirty="0" smtClean="0">
                <a:solidFill>
                  <a:schemeClr val="tx2">
                    <a:lumMod val="75000"/>
                  </a:schemeClr>
                </a:solidFill>
              </a:rPr>
              <a:t>e </a:t>
            </a:r>
            <a:r>
              <a:rPr lang="x-none" dirty="0" smtClean="0">
                <a:solidFill>
                  <a:schemeClr val="tx2">
                    <a:lumMod val="75000"/>
                  </a:schemeClr>
                </a:solidFill>
              </a:rPr>
              <a:t>are going to</a:t>
            </a:r>
            <a:r>
              <a:rPr lang="en-US" dirty="0" smtClean="0">
                <a:solidFill>
                  <a:schemeClr val="tx2">
                    <a:lumMod val="75000"/>
                  </a:schemeClr>
                </a:solidFill>
              </a:rPr>
              <a:t> play some rock songs </a:t>
            </a:r>
            <a:r>
              <a:rPr lang="x-none" dirty="0" smtClean="0">
                <a:solidFill>
                  <a:schemeClr val="tx2">
                    <a:lumMod val="75000"/>
                  </a:schemeClr>
                </a:solidFill>
              </a:rPr>
              <a:t>for many spectators</a:t>
            </a:r>
            <a:r>
              <a:rPr lang="en-US" dirty="0" smtClean="0">
                <a:solidFill>
                  <a:schemeClr val="tx2">
                    <a:lumMod val="75000"/>
                  </a:schemeClr>
                </a:solidFill>
              </a:rPr>
              <a:t>. </a:t>
            </a:r>
            <a:r>
              <a:rPr lang="x-none" dirty="0" smtClean="0">
                <a:solidFill>
                  <a:schemeClr val="tx2">
                    <a:lumMod val="75000"/>
                  </a:schemeClr>
                </a:solidFill>
              </a:rPr>
              <a:t>We are all impatient  about the performance.</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lumMod val="75000"/>
                  </a:schemeClr>
                </a:solidFill>
              </a:rPr>
              <a:t>Trsic</a:t>
            </a:r>
            <a:r>
              <a:rPr lang="en-US" dirty="0" smtClean="0">
                <a:solidFill>
                  <a:schemeClr val="tx2">
                    <a:lumMod val="75000"/>
                  </a:schemeClr>
                </a:solidFill>
              </a:rPr>
              <a:t> village</a:t>
            </a:r>
            <a:endParaRPr lang="en-US" dirty="0">
              <a:solidFill>
                <a:schemeClr val="tx2">
                  <a:lumMod val="75000"/>
                </a:schemeClr>
              </a:solidFill>
            </a:endParaRPr>
          </a:p>
        </p:txBody>
      </p:sp>
      <p:pic>
        <p:nvPicPr>
          <p:cNvPr id="4" name="Content Placeholder 3" descr="selo-trsic.jpg"/>
          <p:cNvPicPr>
            <a:picLocks noGrp="1" noChangeAspect="1"/>
          </p:cNvPicPr>
          <p:nvPr>
            <p:ph sz="quarter" idx="1"/>
          </p:nvPr>
        </p:nvPicPr>
        <p:blipFill>
          <a:blip r:embed="rId2" cstate="print"/>
          <a:stretch>
            <a:fillRect/>
          </a:stretch>
        </p:blipFill>
        <p:spPr>
          <a:xfrm>
            <a:off x="5004048" y="1556792"/>
            <a:ext cx="3615087" cy="4572000"/>
          </a:xfrm>
          <a:ln w="19050">
            <a:solidFill>
              <a:schemeClr val="tx2">
                <a:lumMod val="75000"/>
              </a:schemeClr>
            </a:solidFill>
          </a:ln>
        </p:spPr>
      </p:pic>
      <p:sp>
        <p:nvSpPr>
          <p:cNvPr id="6" name="TextBox 5"/>
          <p:cNvSpPr txBox="1"/>
          <p:nvPr/>
        </p:nvSpPr>
        <p:spPr>
          <a:xfrm>
            <a:off x="323528" y="1556792"/>
            <a:ext cx="4248472" cy="4401205"/>
          </a:xfrm>
          <a:prstGeom prst="rect">
            <a:avLst/>
          </a:prstGeom>
          <a:noFill/>
        </p:spPr>
        <p:txBody>
          <a:bodyPr wrap="square" rtlCol="0">
            <a:spAutoFit/>
          </a:bodyPr>
          <a:lstStyle/>
          <a:p>
            <a:r>
              <a:rPr lang="en-US" sz="2000" dirty="0" smtClean="0">
                <a:solidFill>
                  <a:schemeClr val="tx2">
                    <a:lumMod val="75000"/>
                  </a:schemeClr>
                </a:solidFill>
              </a:rPr>
              <a:t>T</a:t>
            </a:r>
            <a:r>
              <a:rPr lang="x-none" sz="2000" dirty="0" smtClean="0">
                <a:solidFill>
                  <a:schemeClr val="tx2">
                    <a:lumMod val="75000"/>
                  </a:schemeClr>
                </a:solidFill>
              </a:rPr>
              <a:t>he students of the 8th grade had their last excursion in September.</a:t>
            </a:r>
            <a:r>
              <a:rPr lang="en-US" sz="2000" dirty="0" smtClean="0">
                <a:solidFill>
                  <a:schemeClr val="tx2">
                    <a:lumMod val="75000"/>
                  </a:schemeClr>
                </a:solidFill>
              </a:rPr>
              <a:t> </a:t>
            </a:r>
            <a:r>
              <a:rPr lang="x-none" sz="2000" dirty="0">
                <a:solidFill>
                  <a:schemeClr val="tx2">
                    <a:lumMod val="75000"/>
                  </a:schemeClr>
                </a:solidFill>
              </a:rPr>
              <a:t>W</a:t>
            </a:r>
            <a:r>
              <a:rPr lang="en-US" sz="2000" dirty="0" smtClean="0">
                <a:solidFill>
                  <a:schemeClr val="tx2">
                    <a:lumMod val="75000"/>
                  </a:schemeClr>
                </a:solidFill>
              </a:rPr>
              <a:t>e went to three places. </a:t>
            </a:r>
            <a:r>
              <a:rPr lang="en-US" sz="2000" dirty="0" err="1" smtClean="0">
                <a:solidFill>
                  <a:schemeClr val="tx2">
                    <a:lumMod val="75000"/>
                  </a:schemeClr>
                </a:solidFill>
              </a:rPr>
              <a:t>Trsic</a:t>
            </a:r>
            <a:r>
              <a:rPr lang="en-US" sz="2000" dirty="0" smtClean="0">
                <a:solidFill>
                  <a:schemeClr val="tx2">
                    <a:lumMod val="75000"/>
                  </a:schemeClr>
                </a:solidFill>
              </a:rPr>
              <a:t>, Subotica and Novi Sad. </a:t>
            </a:r>
            <a:r>
              <a:rPr lang="en-US" sz="2000" dirty="0" err="1" smtClean="0">
                <a:solidFill>
                  <a:schemeClr val="accent2">
                    <a:lumMod val="75000"/>
                  </a:schemeClr>
                </a:solidFill>
              </a:rPr>
              <a:t>Trsic</a:t>
            </a:r>
            <a:r>
              <a:rPr lang="en-US" sz="2000" dirty="0" smtClean="0">
                <a:solidFill>
                  <a:schemeClr val="tx2">
                    <a:lumMod val="75000"/>
                  </a:schemeClr>
                </a:solidFill>
              </a:rPr>
              <a:t> is a small village with rich history. It</a:t>
            </a:r>
            <a:r>
              <a:rPr lang="x-none" sz="2000" dirty="0" smtClean="0">
                <a:solidFill>
                  <a:schemeClr val="tx2">
                    <a:lumMod val="75000"/>
                  </a:schemeClr>
                </a:solidFill>
              </a:rPr>
              <a:t> i</a:t>
            </a:r>
            <a:r>
              <a:rPr lang="en-US" sz="2000" dirty="0" smtClean="0">
                <a:solidFill>
                  <a:schemeClr val="tx2">
                    <a:lumMod val="75000"/>
                  </a:schemeClr>
                </a:solidFill>
              </a:rPr>
              <a:t>s located near </a:t>
            </a:r>
            <a:r>
              <a:rPr lang="en-US" sz="2000" dirty="0" err="1" smtClean="0">
                <a:solidFill>
                  <a:schemeClr val="accent2">
                    <a:lumMod val="75000"/>
                  </a:schemeClr>
                </a:solidFill>
              </a:rPr>
              <a:t>Loznica</a:t>
            </a:r>
            <a:r>
              <a:rPr lang="en-US" sz="2000" dirty="0" smtClean="0">
                <a:solidFill>
                  <a:schemeClr val="tx2">
                    <a:lumMod val="75000"/>
                  </a:schemeClr>
                </a:solidFill>
              </a:rPr>
              <a:t> and </a:t>
            </a:r>
            <a:r>
              <a:rPr lang="x-none" sz="2000" dirty="0" smtClean="0">
                <a:solidFill>
                  <a:schemeClr val="tx2">
                    <a:lumMod val="75000"/>
                  </a:schemeClr>
                </a:solidFill>
              </a:rPr>
              <a:t>it </a:t>
            </a:r>
            <a:r>
              <a:rPr lang="en-US" sz="2000" dirty="0" smtClean="0">
                <a:solidFill>
                  <a:schemeClr val="tx2">
                    <a:lumMod val="75000"/>
                  </a:schemeClr>
                </a:solidFill>
              </a:rPr>
              <a:t>is famous because it</a:t>
            </a:r>
            <a:r>
              <a:rPr lang="x-none" sz="2000" dirty="0">
                <a:solidFill>
                  <a:schemeClr val="tx2">
                    <a:lumMod val="75000"/>
                  </a:schemeClr>
                </a:solidFill>
              </a:rPr>
              <a:t> </a:t>
            </a:r>
            <a:r>
              <a:rPr lang="x-none" sz="2000" dirty="0" smtClean="0">
                <a:solidFill>
                  <a:schemeClr val="tx2">
                    <a:lumMod val="75000"/>
                  </a:schemeClr>
                </a:solidFill>
              </a:rPr>
              <a:t>i</a:t>
            </a:r>
            <a:r>
              <a:rPr lang="en-US" sz="2000" dirty="0" smtClean="0">
                <a:solidFill>
                  <a:schemeClr val="tx2">
                    <a:lumMod val="75000"/>
                  </a:schemeClr>
                </a:solidFill>
              </a:rPr>
              <a:t>s the birth place of the father of Serbian l</a:t>
            </a:r>
            <a:r>
              <a:rPr lang="x-none" sz="2000" dirty="0" smtClean="0">
                <a:solidFill>
                  <a:schemeClr val="tx2">
                    <a:lumMod val="75000"/>
                  </a:schemeClr>
                </a:solidFill>
              </a:rPr>
              <a:t>anguage and literature</a:t>
            </a:r>
            <a:r>
              <a:rPr lang="en-US" sz="2000" dirty="0" smtClean="0">
                <a:solidFill>
                  <a:schemeClr val="tx2">
                    <a:lumMod val="75000"/>
                  </a:schemeClr>
                </a:solidFill>
              </a:rPr>
              <a:t>, </a:t>
            </a:r>
            <a:r>
              <a:rPr lang="en-US" sz="2000" dirty="0" err="1" smtClean="0">
                <a:solidFill>
                  <a:schemeClr val="accent2">
                    <a:lumMod val="75000"/>
                  </a:schemeClr>
                </a:solidFill>
              </a:rPr>
              <a:t>Vuk</a:t>
            </a:r>
            <a:r>
              <a:rPr lang="en-US" sz="2000" dirty="0" smtClean="0">
                <a:solidFill>
                  <a:schemeClr val="accent2">
                    <a:lumMod val="75000"/>
                  </a:schemeClr>
                </a:solidFill>
              </a:rPr>
              <a:t> Karadzic</a:t>
            </a:r>
            <a:r>
              <a:rPr lang="en-US" sz="2000" dirty="0" smtClean="0">
                <a:solidFill>
                  <a:schemeClr val="tx2">
                    <a:lumMod val="75000"/>
                  </a:schemeClr>
                </a:solidFill>
              </a:rPr>
              <a:t>. Nobody lives there anymore. In 1993 it was rebuilt and two more buildings were built on the land.</a:t>
            </a:r>
            <a:r>
              <a:rPr lang="x-none" sz="2000" dirty="0" smtClean="0">
                <a:solidFill>
                  <a:schemeClr val="tx2">
                    <a:lumMod val="75000"/>
                  </a:schemeClr>
                </a:solidFill>
              </a:rPr>
              <a:t> We enjoyed the walk by the river and the beautiful  countryside.</a:t>
            </a:r>
            <a:endParaRPr lang="en-US" sz="2000" dirty="0">
              <a:solidFill>
                <a:schemeClr val="tx2">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254</TotalTime>
  <Words>937</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“IV Kraljevacki bataljon”</vt:lpstr>
      <vt:lpstr>This is the main entrance to the school yard</vt:lpstr>
      <vt:lpstr>The entrance to the main school building</vt:lpstr>
      <vt:lpstr>The second entrance to the school</vt:lpstr>
      <vt:lpstr>The church</vt:lpstr>
      <vt:lpstr>The halls and the classrooms</vt:lpstr>
      <vt:lpstr>Stairs from the west wing of the school and the second entrance</vt:lpstr>
      <vt:lpstr>The school orchestra</vt:lpstr>
      <vt:lpstr>Trsic village</vt:lpstr>
      <vt:lpstr>Subotica</vt:lpstr>
      <vt:lpstr>Novi Sad</vt:lpstr>
      <vt:lpstr>The Celebration of Saint Sava Day</vt:lpstr>
      <vt:lpstr>The mask ball</vt:lpstr>
      <vt:lpstr>Diplomas and rewards</vt:lpstr>
      <vt:lpstr>CREDITS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Kraljevacki bataljon”</dc:title>
  <dc:creator>Relja</dc:creator>
  <cp:lastModifiedBy>xp</cp:lastModifiedBy>
  <cp:revision>79</cp:revision>
  <dcterms:created xsi:type="dcterms:W3CDTF">2015-05-12T12:13:02Z</dcterms:created>
  <dcterms:modified xsi:type="dcterms:W3CDTF">2015-05-15T09:41:50Z</dcterms:modified>
</cp:coreProperties>
</file>